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0" autoAdjust="0"/>
    <p:restoredTop sz="94629" autoAdjust="0"/>
  </p:normalViewPr>
  <p:slideViewPr>
    <p:cSldViewPr>
      <p:cViewPr varScale="1">
        <p:scale>
          <a:sx n="67" d="100"/>
          <a:sy n="67" d="100"/>
        </p:scale>
        <p:origin x="460" y="4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159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DBE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1182242" y="1008125"/>
            <a:ext cx="2288540" cy="575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1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1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50" b="0" i="1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89460" cy="6858000"/>
          </a:xfrm>
          <a:custGeom>
            <a:avLst/>
            <a:gdLst/>
            <a:ahLst/>
            <a:cxnLst/>
            <a:rect l="l" t="t" r="r" b="b"/>
            <a:pathLst>
              <a:path w="12189460" h="6858000">
                <a:moveTo>
                  <a:pt x="0" y="6858000"/>
                </a:moveTo>
                <a:lnTo>
                  <a:pt x="12188952" y="6858000"/>
                </a:lnTo>
                <a:lnTo>
                  <a:pt x="1218895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9DBE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74033" y="1654048"/>
            <a:ext cx="4043933" cy="5092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50" b="0" i="1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2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3544" y="1344167"/>
            <a:ext cx="10213848" cy="822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23544" y="4297679"/>
            <a:ext cx="10213848" cy="822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61219" y="4183379"/>
            <a:ext cx="859790" cy="859790"/>
          </a:xfrm>
          <a:custGeom>
            <a:avLst/>
            <a:gdLst/>
            <a:ahLst/>
            <a:cxnLst/>
            <a:rect l="l" t="t" r="r" b="b"/>
            <a:pathLst>
              <a:path w="859790" h="859789">
                <a:moveTo>
                  <a:pt x="0" y="429768"/>
                </a:moveTo>
                <a:lnTo>
                  <a:pt x="2521" y="382938"/>
                </a:lnTo>
                <a:lnTo>
                  <a:pt x="9912" y="337570"/>
                </a:lnTo>
                <a:lnTo>
                  <a:pt x="21909" y="293924"/>
                </a:lnTo>
                <a:lnTo>
                  <a:pt x="38250" y="252264"/>
                </a:lnTo>
                <a:lnTo>
                  <a:pt x="58674" y="212852"/>
                </a:lnTo>
                <a:lnTo>
                  <a:pt x="82917" y="175948"/>
                </a:lnTo>
                <a:lnTo>
                  <a:pt x="110719" y="141817"/>
                </a:lnTo>
                <a:lnTo>
                  <a:pt x="141817" y="110719"/>
                </a:lnTo>
                <a:lnTo>
                  <a:pt x="175948" y="82917"/>
                </a:lnTo>
                <a:lnTo>
                  <a:pt x="212851" y="58673"/>
                </a:lnTo>
                <a:lnTo>
                  <a:pt x="252264" y="38250"/>
                </a:lnTo>
                <a:lnTo>
                  <a:pt x="293924" y="21909"/>
                </a:lnTo>
                <a:lnTo>
                  <a:pt x="337570" y="9912"/>
                </a:lnTo>
                <a:lnTo>
                  <a:pt x="382938" y="2521"/>
                </a:lnTo>
                <a:lnTo>
                  <a:pt x="429768" y="0"/>
                </a:lnTo>
                <a:lnTo>
                  <a:pt x="476597" y="2521"/>
                </a:lnTo>
                <a:lnTo>
                  <a:pt x="521965" y="9912"/>
                </a:lnTo>
                <a:lnTo>
                  <a:pt x="565611" y="21909"/>
                </a:lnTo>
                <a:lnTo>
                  <a:pt x="607271" y="38250"/>
                </a:lnTo>
                <a:lnTo>
                  <a:pt x="646683" y="58674"/>
                </a:lnTo>
                <a:lnTo>
                  <a:pt x="683587" y="82917"/>
                </a:lnTo>
                <a:lnTo>
                  <a:pt x="717718" y="110719"/>
                </a:lnTo>
                <a:lnTo>
                  <a:pt x="748816" y="141817"/>
                </a:lnTo>
                <a:lnTo>
                  <a:pt x="776618" y="175948"/>
                </a:lnTo>
                <a:lnTo>
                  <a:pt x="800861" y="212852"/>
                </a:lnTo>
                <a:lnTo>
                  <a:pt x="821285" y="252264"/>
                </a:lnTo>
                <a:lnTo>
                  <a:pt x="837626" y="293924"/>
                </a:lnTo>
                <a:lnTo>
                  <a:pt x="849623" y="337570"/>
                </a:lnTo>
                <a:lnTo>
                  <a:pt x="857014" y="382938"/>
                </a:lnTo>
                <a:lnTo>
                  <a:pt x="859535" y="429768"/>
                </a:lnTo>
                <a:lnTo>
                  <a:pt x="857014" y="476597"/>
                </a:lnTo>
                <a:lnTo>
                  <a:pt x="849623" y="521965"/>
                </a:lnTo>
                <a:lnTo>
                  <a:pt x="837626" y="565611"/>
                </a:lnTo>
                <a:lnTo>
                  <a:pt x="821285" y="607271"/>
                </a:lnTo>
                <a:lnTo>
                  <a:pt x="800861" y="646684"/>
                </a:lnTo>
                <a:lnTo>
                  <a:pt x="776618" y="683587"/>
                </a:lnTo>
                <a:lnTo>
                  <a:pt x="748816" y="717718"/>
                </a:lnTo>
                <a:lnTo>
                  <a:pt x="717718" y="748816"/>
                </a:lnTo>
                <a:lnTo>
                  <a:pt x="683587" y="776618"/>
                </a:lnTo>
                <a:lnTo>
                  <a:pt x="646684" y="800862"/>
                </a:lnTo>
                <a:lnTo>
                  <a:pt x="607271" y="821285"/>
                </a:lnTo>
                <a:lnTo>
                  <a:pt x="565611" y="837626"/>
                </a:lnTo>
                <a:lnTo>
                  <a:pt x="521965" y="849623"/>
                </a:lnTo>
                <a:lnTo>
                  <a:pt x="476597" y="857014"/>
                </a:lnTo>
                <a:lnTo>
                  <a:pt x="429768" y="859536"/>
                </a:lnTo>
                <a:lnTo>
                  <a:pt x="382938" y="857014"/>
                </a:lnTo>
                <a:lnTo>
                  <a:pt x="337570" y="849623"/>
                </a:lnTo>
                <a:lnTo>
                  <a:pt x="293924" y="837626"/>
                </a:lnTo>
                <a:lnTo>
                  <a:pt x="252264" y="821285"/>
                </a:lnTo>
                <a:lnTo>
                  <a:pt x="212852" y="800862"/>
                </a:lnTo>
                <a:lnTo>
                  <a:pt x="175948" y="776618"/>
                </a:lnTo>
                <a:lnTo>
                  <a:pt x="141817" y="748816"/>
                </a:lnTo>
                <a:lnTo>
                  <a:pt x="110719" y="717718"/>
                </a:lnTo>
                <a:lnTo>
                  <a:pt x="82917" y="683587"/>
                </a:lnTo>
                <a:lnTo>
                  <a:pt x="58674" y="646684"/>
                </a:lnTo>
                <a:lnTo>
                  <a:pt x="38250" y="607271"/>
                </a:lnTo>
                <a:lnTo>
                  <a:pt x="21909" y="565611"/>
                </a:lnTo>
                <a:lnTo>
                  <a:pt x="9912" y="521965"/>
                </a:lnTo>
                <a:lnTo>
                  <a:pt x="2521" y="476597"/>
                </a:lnTo>
                <a:lnTo>
                  <a:pt x="0" y="429768"/>
                </a:lnTo>
                <a:close/>
              </a:path>
            </a:pathLst>
          </a:custGeom>
          <a:ln w="274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309" y="1344167"/>
            <a:ext cx="10304318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81200" y="2057400"/>
            <a:ext cx="92960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/>
              <a:t>Sự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phát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triển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và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hoạt</a:t>
            </a:r>
            <a:r>
              <a:rPr lang="en-US" sz="6000" b="1" dirty="0" smtClean="0"/>
              <a:t> </a:t>
            </a:r>
            <a:r>
              <a:rPr lang="en-US" sz="6000" b="1" dirty="0" err="1" smtClean="0"/>
              <a:t>động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863725" y="2209800"/>
            <a:ext cx="8472805" cy="962443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991235" marR="5080" indent="-978535">
              <a:lnSpc>
                <a:spcPts val="3460"/>
              </a:lnSpc>
              <a:spcBef>
                <a:spcPts val="505"/>
              </a:spcBef>
              <a:buClr>
                <a:srgbClr val="001F5F"/>
              </a:buClr>
              <a:buSzPct val="87301"/>
              <a:buFont typeface="MS UI Gothic"/>
              <a:buChar char="▪"/>
              <a:tabLst>
                <a:tab pos="195580" algn="l"/>
              </a:tabLst>
            </a:pPr>
            <a:r>
              <a:rPr lang="en-US" sz="3150" spc="-15" dirty="0" err="1" smtClean="0">
                <a:latin typeface="Arial"/>
                <a:cs typeface="Arial"/>
              </a:rPr>
              <a:t>Quá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trình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sống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đa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chiều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suốt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đời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bắt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đầu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từ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khi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thụ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thai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và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tiếp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tục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đến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khi</a:t>
            </a:r>
            <a:r>
              <a:rPr lang="en-US" sz="3150" spc="-15" dirty="0" smtClean="0">
                <a:latin typeface="Arial"/>
                <a:cs typeface="Arial"/>
              </a:rPr>
              <a:t> qua </a:t>
            </a:r>
            <a:r>
              <a:rPr lang="en-US" sz="3150" spc="-15" dirty="0" err="1" smtClean="0">
                <a:latin typeface="Arial"/>
                <a:cs typeface="Arial"/>
              </a:rPr>
              <a:t>đời</a:t>
            </a:r>
            <a:r>
              <a:rPr lang="en-US" sz="3150" spc="-15" dirty="0" smtClean="0">
                <a:latin typeface="Arial"/>
                <a:cs typeface="Arial"/>
              </a:rPr>
              <a:t>.</a:t>
            </a:r>
            <a:endParaRPr sz="315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70927" y="2013967"/>
            <a:ext cx="10058400" cy="43756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71600" y="1066800"/>
            <a:ext cx="8270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Sự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phát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triển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của</a:t>
            </a:r>
            <a:r>
              <a:rPr lang="en-US" sz="4000" b="1" dirty="0" smtClean="0"/>
              <a:t> con </a:t>
            </a:r>
            <a:r>
              <a:rPr lang="en-US" sz="4000" b="1" dirty="0" err="1" smtClean="0"/>
              <a:t>người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là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gì</a:t>
            </a:r>
            <a:r>
              <a:rPr lang="en-US" sz="4000" b="1" dirty="0" smtClean="0"/>
              <a:t>?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49222" y="2405443"/>
            <a:ext cx="9613900" cy="16549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5"/>
              </a:spcBef>
              <a:buClr>
                <a:srgbClr val="001F5F"/>
              </a:buClr>
              <a:buSzPct val="85106"/>
              <a:buFont typeface="Arial" pitchFamily="34" charset="0"/>
              <a:buChar char="•"/>
              <a:tabLst>
                <a:tab pos="195580" algn="l"/>
                <a:tab pos="603377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Giúp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hiểu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được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chức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năng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mẫu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hình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trong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giai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đoạn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chính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cuộc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đời</a:t>
            </a:r>
            <a:endParaRPr sz="25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6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001F5F"/>
              </a:buClr>
              <a:buSzPct val="85106"/>
              <a:buFont typeface="Arial" pitchFamily="34" charset="0"/>
              <a:buChar char="•"/>
              <a:tabLst>
                <a:tab pos="19558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Cung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cấp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một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cách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giải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thích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bản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hình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990600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Tại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sao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nhà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hoạt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động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trị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liệu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học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về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sự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phát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triển</a:t>
            </a:r>
            <a:r>
              <a:rPr lang="en-US" sz="3200" b="1" dirty="0" smtClean="0"/>
              <a:t>?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9222" y="2378011"/>
            <a:ext cx="9284335" cy="271933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5580" algn="l"/>
                <a:tab pos="7307580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Ngụ</a:t>
            </a:r>
            <a:r>
              <a:rPr lang="en-US" sz="2350" spc="-20" dirty="0" smtClean="0">
                <a:latin typeface="Arial"/>
                <a:cs typeface="Arial"/>
              </a:rPr>
              <a:t> ý </a:t>
            </a:r>
            <a:r>
              <a:rPr lang="en-US" sz="2350" spc="-20" dirty="0" err="1" smtClean="0">
                <a:latin typeface="Arial"/>
                <a:cs typeface="Arial"/>
              </a:rPr>
              <a:t>sự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phát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triển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hiện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tại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và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tương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lai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là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gì</a:t>
            </a:r>
            <a:endParaRPr lang="en-US" sz="2350" spc="-20" dirty="0" smtClean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  <a:buClr>
                <a:srgbClr val="001F5F"/>
              </a:buClr>
              <a:buSzPct val="85106"/>
              <a:tabLst>
                <a:tab pos="195580" algn="l"/>
                <a:tab pos="7307580" algn="l"/>
              </a:tabLst>
            </a:pPr>
            <a:endParaRPr lang="en-US" sz="2350" spc="-2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5580" algn="l"/>
                <a:tab pos="7307580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Cung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cấp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cách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thức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để</a:t>
            </a:r>
            <a:r>
              <a:rPr lang="en-US" sz="2350" spc="-20" dirty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làm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tương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phản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cá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nhân</a:t>
            </a:r>
            <a:r>
              <a:rPr lang="en-US" sz="2350" spc="-20" dirty="0" smtClean="0">
                <a:latin typeface="Arial"/>
                <a:cs typeface="Arial"/>
              </a:rPr>
              <a:t>,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nhóm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và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thực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thể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theo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tiêu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chuẩn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đặc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biệt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▪"/>
              <a:tabLst>
                <a:tab pos="195580" algn="l"/>
                <a:tab pos="3811270" algn="l"/>
                <a:tab pos="7363459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Giúp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đánh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giá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nhân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theo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đợi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về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thay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đổi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của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họ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9222" y="2405443"/>
            <a:ext cx="9709785" cy="27375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50000"/>
              </a:lnSpc>
              <a:spcBef>
                <a:spcPts val="125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5580" algn="l"/>
                <a:tab pos="5704205" algn="l"/>
                <a:tab pos="724154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Giúp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xác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định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mốc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“</a:t>
            </a:r>
            <a:r>
              <a:rPr lang="en-US" sz="2350" spc="-10" dirty="0" err="1" smtClean="0">
                <a:latin typeface="Arial"/>
                <a:cs typeface="Arial"/>
              </a:rPr>
              <a:t>điển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hình</a:t>
            </a:r>
            <a:r>
              <a:rPr lang="en-US" sz="2350" spc="-10" dirty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mong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muốn</a:t>
            </a:r>
            <a:r>
              <a:rPr lang="en-US" sz="2350" spc="-10" dirty="0" smtClean="0">
                <a:latin typeface="Arial"/>
                <a:cs typeface="Arial"/>
              </a:rPr>
              <a:t>” </a:t>
            </a:r>
            <a:r>
              <a:rPr lang="en-US" sz="2350" spc="-10" dirty="0" err="1" smtClean="0">
                <a:latin typeface="Arial"/>
                <a:cs typeface="Arial"/>
              </a:rPr>
              <a:t>bằng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cách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sử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dụng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tài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liệu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tiêu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chuẩn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để</a:t>
            </a:r>
            <a:r>
              <a:rPr lang="en-US" sz="2350" spc="-10" dirty="0" smtClean="0">
                <a:latin typeface="Arial"/>
                <a:cs typeface="Arial"/>
              </a:rPr>
              <a:t> so </a:t>
            </a:r>
            <a:r>
              <a:rPr lang="en-US" sz="2350" spc="-10" dirty="0" err="1" smtClean="0">
                <a:latin typeface="Arial"/>
                <a:cs typeface="Arial"/>
              </a:rPr>
              <a:t>sánh</a:t>
            </a:r>
            <a:endParaRPr sz="2350" dirty="0">
              <a:latin typeface="Arial"/>
              <a:cs typeface="Arial"/>
            </a:endParaRPr>
          </a:p>
          <a:p>
            <a:pPr marL="195580" marR="788035" indent="-182880">
              <a:lnSpc>
                <a:spcPct val="204599"/>
              </a:lnSpc>
              <a:spcBef>
                <a:spcPts val="1230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5580" algn="l"/>
                <a:tab pos="1468120" algn="l"/>
              </a:tabLst>
            </a:pPr>
            <a:r>
              <a:rPr lang="en-US" sz="2350" spc="-30" dirty="0" err="1" smtClean="0">
                <a:latin typeface="Arial"/>
                <a:cs typeface="Arial"/>
              </a:rPr>
              <a:t>Cung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cấp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những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điều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cơ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bản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để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hiểu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tại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sao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và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như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thế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nào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những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hoạt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động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nhất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định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sẽ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phát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triển</a:t>
            </a:r>
            <a:r>
              <a:rPr lang="en-US" sz="2350" spc="-30" dirty="0" smtClean="0">
                <a:latin typeface="Arial"/>
                <a:cs typeface="Arial"/>
              </a:rPr>
              <a:t> ở </a:t>
            </a:r>
            <a:r>
              <a:rPr lang="en-US" sz="2350" spc="-30" dirty="0" err="1" smtClean="0">
                <a:latin typeface="Arial"/>
                <a:cs typeface="Arial"/>
              </a:rPr>
              <a:t>một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lứa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tuổi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cụ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thể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127" y="-14654"/>
            <a:ext cx="3867150" cy="684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35888" y="1398904"/>
            <a:ext cx="6840220" cy="11015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50000"/>
              </a:lnSpc>
              <a:spcBef>
                <a:spcPts val="130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6215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Tại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sao</a:t>
            </a:r>
            <a:r>
              <a:rPr lang="en-US" sz="2350" spc="-25" dirty="0" smtClean="0">
                <a:latin typeface="Arial"/>
                <a:cs typeface="Arial"/>
              </a:rPr>
              <a:t> Karan </a:t>
            </a:r>
            <a:r>
              <a:rPr lang="en-US" sz="2350" spc="-25" dirty="0" err="1" smtClean="0">
                <a:latin typeface="Arial"/>
                <a:cs typeface="Arial"/>
              </a:rPr>
              <a:t>có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thể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sử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dụng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nĩa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để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ăn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táo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trong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khi</a:t>
            </a:r>
            <a:r>
              <a:rPr lang="en-US" sz="2350" spc="-25" dirty="0" smtClean="0">
                <a:latin typeface="Arial"/>
                <a:cs typeface="Arial"/>
              </a:rPr>
              <a:t> Aryan </a:t>
            </a:r>
            <a:r>
              <a:rPr lang="en-US" sz="2350" spc="-25" dirty="0" err="1" smtClean="0">
                <a:latin typeface="Arial"/>
                <a:cs typeface="Arial"/>
              </a:rPr>
              <a:t>thì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không</a:t>
            </a:r>
            <a:r>
              <a:rPr lang="en-US" sz="2350" spc="-25" dirty="0" smtClean="0">
                <a:latin typeface="Arial"/>
                <a:cs typeface="Arial"/>
              </a:rPr>
              <a:t>?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5888" y="3019933"/>
            <a:ext cx="6589395" cy="110158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50000"/>
              </a:lnSpc>
              <a:spcBef>
                <a:spcPts val="130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6215" algn="l"/>
                <a:tab pos="5429885" algn="l"/>
              </a:tabLst>
            </a:pPr>
            <a:r>
              <a:rPr lang="en-US" sz="2350" spc="10" dirty="0" err="1" smtClean="0">
                <a:latin typeface="Arial"/>
                <a:cs typeface="Arial"/>
              </a:rPr>
              <a:t>Tại</a:t>
            </a:r>
            <a:r>
              <a:rPr lang="en-US" sz="2350" spc="10" dirty="0" smtClean="0">
                <a:latin typeface="Arial"/>
                <a:cs typeface="Arial"/>
              </a:rPr>
              <a:t> </a:t>
            </a:r>
            <a:r>
              <a:rPr lang="en-US" sz="2350" spc="10" dirty="0" err="1" smtClean="0">
                <a:latin typeface="Arial"/>
                <a:cs typeface="Arial"/>
              </a:rPr>
              <a:t>sao</a:t>
            </a:r>
            <a:r>
              <a:rPr lang="en-US" sz="2350" spc="10" dirty="0" smtClean="0">
                <a:latin typeface="Arial"/>
                <a:cs typeface="Arial"/>
              </a:rPr>
              <a:t> </a:t>
            </a:r>
            <a:r>
              <a:rPr lang="en-US" sz="2350" spc="10" dirty="0" err="1" smtClean="0">
                <a:latin typeface="Arial"/>
                <a:cs typeface="Arial"/>
              </a:rPr>
              <a:t>khả</a:t>
            </a:r>
            <a:r>
              <a:rPr lang="en-US" sz="2350" spc="10" dirty="0" smtClean="0">
                <a:latin typeface="Arial"/>
                <a:cs typeface="Arial"/>
              </a:rPr>
              <a:t> </a:t>
            </a:r>
            <a:r>
              <a:rPr lang="en-US" sz="2350" spc="10" dirty="0" err="1" smtClean="0">
                <a:latin typeface="Arial"/>
                <a:cs typeface="Arial"/>
              </a:rPr>
              <a:t>năng</a:t>
            </a:r>
            <a:r>
              <a:rPr lang="en-US" sz="2350" spc="10" dirty="0" smtClean="0">
                <a:latin typeface="Arial"/>
                <a:cs typeface="Arial"/>
              </a:rPr>
              <a:t> </a:t>
            </a:r>
            <a:r>
              <a:rPr lang="en-US" sz="2350" spc="10" dirty="0" err="1" smtClean="0">
                <a:latin typeface="Arial"/>
                <a:cs typeface="Arial"/>
              </a:rPr>
              <a:t>vận</a:t>
            </a:r>
            <a:r>
              <a:rPr lang="en-US" sz="2350" spc="10" dirty="0" smtClean="0">
                <a:latin typeface="Arial"/>
                <a:cs typeface="Arial"/>
              </a:rPr>
              <a:t> </a:t>
            </a:r>
            <a:r>
              <a:rPr lang="en-US" sz="2350" spc="10" dirty="0" err="1" smtClean="0">
                <a:latin typeface="Arial"/>
                <a:cs typeface="Arial"/>
              </a:rPr>
              <a:t>động</a:t>
            </a:r>
            <a:r>
              <a:rPr lang="en-US" sz="2350" spc="10" dirty="0" smtClean="0">
                <a:latin typeface="Arial"/>
                <a:cs typeface="Arial"/>
              </a:rPr>
              <a:t> </a:t>
            </a:r>
            <a:r>
              <a:rPr lang="en-US" sz="2350" spc="10" dirty="0" err="1" smtClean="0">
                <a:latin typeface="Arial"/>
                <a:cs typeface="Arial"/>
              </a:rPr>
              <a:t>thô</a:t>
            </a:r>
            <a:r>
              <a:rPr lang="en-US" sz="2350" spc="10" dirty="0" smtClean="0">
                <a:latin typeface="Arial"/>
                <a:cs typeface="Arial"/>
              </a:rPr>
              <a:t> </a:t>
            </a:r>
            <a:r>
              <a:rPr lang="en-US" sz="2350" spc="10" dirty="0" err="1" smtClean="0">
                <a:latin typeface="Arial"/>
                <a:cs typeface="Arial"/>
              </a:rPr>
              <a:t>của</a:t>
            </a:r>
            <a:r>
              <a:rPr lang="en-US" sz="2350" spc="10" dirty="0" smtClean="0">
                <a:latin typeface="Arial"/>
                <a:cs typeface="Arial"/>
              </a:rPr>
              <a:t> Karan </a:t>
            </a:r>
            <a:r>
              <a:rPr lang="en-US" sz="2350" spc="10" dirty="0" err="1" smtClean="0">
                <a:latin typeface="Arial"/>
                <a:cs typeface="Arial"/>
              </a:rPr>
              <a:t>bị</a:t>
            </a:r>
            <a:r>
              <a:rPr lang="en-US" sz="2350" spc="10" dirty="0" smtClean="0">
                <a:latin typeface="Arial"/>
                <a:cs typeface="Arial"/>
              </a:rPr>
              <a:t> </a:t>
            </a:r>
            <a:r>
              <a:rPr lang="en-US" sz="2350" spc="10" dirty="0" err="1" smtClean="0">
                <a:latin typeface="Arial"/>
                <a:cs typeface="Arial"/>
              </a:rPr>
              <a:t>chậm</a:t>
            </a:r>
            <a:r>
              <a:rPr lang="en-US" sz="2350" spc="10" dirty="0" smtClean="0">
                <a:latin typeface="Arial"/>
                <a:cs typeface="Arial"/>
              </a:rPr>
              <a:t> </a:t>
            </a:r>
            <a:r>
              <a:rPr lang="en-US" sz="2350" spc="10" dirty="0" err="1" smtClean="0">
                <a:latin typeface="Arial"/>
                <a:cs typeface="Arial"/>
              </a:rPr>
              <a:t>trễ</a:t>
            </a:r>
            <a:r>
              <a:rPr lang="en-US" sz="2350" spc="10" dirty="0" smtClean="0">
                <a:latin typeface="Arial"/>
                <a:cs typeface="Arial"/>
              </a:rPr>
              <a:t>?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5713" y="4515984"/>
            <a:ext cx="7100570" cy="110094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50000"/>
              </a:lnSpc>
              <a:spcBef>
                <a:spcPts val="125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6215" algn="l"/>
                <a:tab pos="5208270" algn="l"/>
              </a:tabLst>
            </a:pPr>
            <a:r>
              <a:rPr lang="en-US" sz="2350" spc="-5" dirty="0" smtClean="0">
                <a:latin typeface="Arial"/>
                <a:cs typeface="Arial"/>
              </a:rPr>
              <a:t>Tai </a:t>
            </a:r>
            <a:r>
              <a:rPr lang="en-US" sz="2350" spc="-5" dirty="0" err="1" smtClean="0">
                <a:latin typeface="Arial"/>
                <a:cs typeface="Arial"/>
              </a:rPr>
              <a:t>nạn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tác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động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lên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sự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phát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triển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của</a:t>
            </a:r>
            <a:r>
              <a:rPr lang="en-US" sz="2350" spc="-5" dirty="0" smtClean="0">
                <a:latin typeface="Arial"/>
                <a:cs typeface="Arial"/>
              </a:rPr>
              <a:t> Karan </a:t>
            </a:r>
            <a:r>
              <a:rPr lang="en-US" sz="2350" spc="-5" dirty="0" err="1" smtClean="0">
                <a:latin typeface="Arial"/>
                <a:cs typeface="Arial"/>
              </a:rPr>
              <a:t>như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thế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nào</a:t>
            </a:r>
            <a:r>
              <a:rPr lang="en-US" sz="2350" spc="-5" dirty="0" smtClean="0">
                <a:latin typeface="Arial"/>
                <a:cs typeface="Arial"/>
              </a:rPr>
              <a:t>?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876449" y="3019933"/>
            <a:ext cx="2766695" cy="1496051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02299"/>
              </a:lnSpc>
              <a:spcBef>
                <a:spcPts val="60"/>
              </a:spcBef>
              <a:tabLst>
                <a:tab pos="1912620" algn="l"/>
              </a:tabLst>
            </a:pPr>
            <a:endParaRPr lang="en-US" sz="2350" spc="-65" dirty="0" smtClean="0">
              <a:solidFill>
                <a:srgbClr val="001F5F"/>
              </a:solidFill>
              <a:latin typeface="Arial"/>
              <a:cs typeface="Arial"/>
            </a:endParaRPr>
          </a:p>
          <a:p>
            <a:pPr marL="12700" marR="5080">
              <a:lnSpc>
                <a:spcPct val="102299"/>
              </a:lnSpc>
              <a:spcBef>
                <a:spcPts val="60"/>
              </a:spcBef>
              <a:tabLst>
                <a:tab pos="1912620" algn="l"/>
              </a:tabLst>
            </a:pP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Đọc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đoạn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văn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dưới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đây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về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2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anh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em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họ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và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trả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lời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cậu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hỏi</a:t>
            </a:r>
            <a:r>
              <a:rPr lang="en-US" sz="2350" spc="-65" dirty="0" smtClean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350" spc="-65" dirty="0" err="1" smtClean="0">
                <a:solidFill>
                  <a:srgbClr val="001F5F"/>
                </a:solidFill>
                <a:latin typeface="Arial"/>
                <a:cs typeface="Arial"/>
              </a:rPr>
              <a:t>sau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67657" y="1524000"/>
            <a:ext cx="2514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/>
              <a:t>Hoạt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động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lớp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học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919471"/>
            <a:ext cx="12188952" cy="1938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6111" y="2322576"/>
            <a:ext cx="1078992" cy="1088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0411" y="2436876"/>
            <a:ext cx="859790" cy="868680"/>
          </a:xfrm>
          <a:custGeom>
            <a:avLst/>
            <a:gdLst/>
            <a:ahLst/>
            <a:cxnLst/>
            <a:rect l="l" t="t" r="r" b="b"/>
            <a:pathLst>
              <a:path w="859789" h="868679">
                <a:moveTo>
                  <a:pt x="0" y="434339"/>
                </a:moveTo>
                <a:lnTo>
                  <a:pt x="2521" y="387009"/>
                </a:lnTo>
                <a:lnTo>
                  <a:pt x="9912" y="341156"/>
                </a:lnTo>
                <a:lnTo>
                  <a:pt x="21910" y="297045"/>
                </a:lnTo>
                <a:lnTo>
                  <a:pt x="38252" y="254941"/>
                </a:lnTo>
                <a:lnTo>
                  <a:pt x="58676" y="215109"/>
                </a:lnTo>
                <a:lnTo>
                  <a:pt x="82921" y="177814"/>
                </a:lnTo>
                <a:lnTo>
                  <a:pt x="110724" y="143320"/>
                </a:lnTo>
                <a:lnTo>
                  <a:pt x="141822" y="111892"/>
                </a:lnTo>
                <a:lnTo>
                  <a:pt x="175954" y="83795"/>
                </a:lnTo>
                <a:lnTo>
                  <a:pt x="212857" y="59294"/>
                </a:lnTo>
                <a:lnTo>
                  <a:pt x="252270" y="38654"/>
                </a:lnTo>
                <a:lnTo>
                  <a:pt x="293929" y="22140"/>
                </a:lnTo>
                <a:lnTo>
                  <a:pt x="337573" y="10016"/>
                </a:lnTo>
                <a:lnTo>
                  <a:pt x="382940" y="2548"/>
                </a:lnTo>
                <a:lnTo>
                  <a:pt x="429768" y="0"/>
                </a:lnTo>
                <a:lnTo>
                  <a:pt x="476597" y="2548"/>
                </a:lnTo>
                <a:lnTo>
                  <a:pt x="521965" y="10016"/>
                </a:lnTo>
                <a:lnTo>
                  <a:pt x="565611" y="22140"/>
                </a:lnTo>
                <a:lnTo>
                  <a:pt x="607271" y="38654"/>
                </a:lnTo>
                <a:lnTo>
                  <a:pt x="646684" y="59294"/>
                </a:lnTo>
                <a:lnTo>
                  <a:pt x="683587" y="83795"/>
                </a:lnTo>
                <a:lnTo>
                  <a:pt x="717718" y="111892"/>
                </a:lnTo>
                <a:lnTo>
                  <a:pt x="748816" y="143320"/>
                </a:lnTo>
                <a:lnTo>
                  <a:pt x="776618" y="177814"/>
                </a:lnTo>
                <a:lnTo>
                  <a:pt x="800862" y="215109"/>
                </a:lnTo>
                <a:lnTo>
                  <a:pt x="821285" y="254941"/>
                </a:lnTo>
                <a:lnTo>
                  <a:pt x="837626" y="297045"/>
                </a:lnTo>
                <a:lnTo>
                  <a:pt x="849623" y="341156"/>
                </a:lnTo>
                <a:lnTo>
                  <a:pt x="857014" y="387009"/>
                </a:lnTo>
                <a:lnTo>
                  <a:pt x="859536" y="434339"/>
                </a:lnTo>
                <a:lnTo>
                  <a:pt x="857014" y="481670"/>
                </a:lnTo>
                <a:lnTo>
                  <a:pt x="849623" y="527523"/>
                </a:lnTo>
                <a:lnTo>
                  <a:pt x="837626" y="571634"/>
                </a:lnTo>
                <a:lnTo>
                  <a:pt x="821285" y="613738"/>
                </a:lnTo>
                <a:lnTo>
                  <a:pt x="800862" y="653570"/>
                </a:lnTo>
                <a:lnTo>
                  <a:pt x="776618" y="690865"/>
                </a:lnTo>
                <a:lnTo>
                  <a:pt x="748816" y="725359"/>
                </a:lnTo>
                <a:lnTo>
                  <a:pt x="717718" y="756787"/>
                </a:lnTo>
                <a:lnTo>
                  <a:pt x="683587" y="784884"/>
                </a:lnTo>
                <a:lnTo>
                  <a:pt x="646684" y="809385"/>
                </a:lnTo>
                <a:lnTo>
                  <a:pt x="607271" y="830025"/>
                </a:lnTo>
                <a:lnTo>
                  <a:pt x="565611" y="846539"/>
                </a:lnTo>
                <a:lnTo>
                  <a:pt x="521965" y="858663"/>
                </a:lnTo>
                <a:lnTo>
                  <a:pt x="476597" y="866131"/>
                </a:lnTo>
                <a:lnTo>
                  <a:pt x="429768" y="868679"/>
                </a:lnTo>
                <a:lnTo>
                  <a:pt x="382940" y="866131"/>
                </a:lnTo>
                <a:lnTo>
                  <a:pt x="337573" y="858663"/>
                </a:lnTo>
                <a:lnTo>
                  <a:pt x="293929" y="846539"/>
                </a:lnTo>
                <a:lnTo>
                  <a:pt x="252270" y="830025"/>
                </a:lnTo>
                <a:lnTo>
                  <a:pt x="212857" y="809385"/>
                </a:lnTo>
                <a:lnTo>
                  <a:pt x="175954" y="784884"/>
                </a:lnTo>
                <a:lnTo>
                  <a:pt x="141822" y="756787"/>
                </a:lnTo>
                <a:lnTo>
                  <a:pt x="110724" y="725359"/>
                </a:lnTo>
                <a:lnTo>
                  <a:pt x="82921" y="690865"/>
                </a:lnTo>
                <a:lnTo>
                  <a:pt x="58676" y="653570"/>
                </a:lnTo>
                <a:lnTo>
                  <a:pt x="38252" y="613738"/>
                </a:lnTo>
                <a:lnTo>
                  <a:pt x="21910" y="571634"/>
                </a:lnTo>
                <a:lnTo>
                  <a:pt x="9912" y="527523"/>
                </a:lnTo>
                <a:lnTo>
                  <a:pt x="2521" y="481670"/>
                </a:lnTo>
                <a:lnTo>
                  <a:pt x="0" y="434339"/>
                </a:lnTo>
                <a:close/>
              </a:path>
            </a:pathLst>
          </a:custGeom>
          <a:ln w="274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70736" y="5015547"/>
            <a:ext cx="9270365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468120" algn="l"/>
                <a:tab pos="6097270" algn="l"/>
                <a:tab pos="7487920" algn="l"/>
              </a:tabLst>
            </a:pPr>
            <a:r>
              <a:rPr sz="2350" spc="0" dirty="0">
                <a:latin typeface="Arial"/>
                <a:cs typeface="Arial"/>
              </a:rPr>
              <a:t>-</a:t>
            </a:r>
            <a:r>
              <a:rPr sz="2350" dirty="0">
                <a:latin typeface="Arial"/>
                <a:cs typeface="Arial"/>
              </a:rPr>
              <a:t> </a:t>
            </a:r>
            <a:r>
              <a:rPr sz="2350" spc="-25" dirty="0">
                <a:latin typeface="Arial"/>
                <a:cs typeface="Arial"/>
              </a:rPr>
              <a:t>Theories	</a:t>
            </a:r>
            <a:r>
              <a:rPr sz="2350" dirty="0">
                <a:latin typeface="Arial"/>
                <a:cs typeface="Arial"/>
              </a:rPr>
              <a:t>by </a:t>
            </a:r>
            <a:r>
              <a:rPr sz="2350" spc="-20" dirty="0">
                <a:latin typeface="Arial"/>
                <a:cs typeface="Arial"/>
              </a:rPr>
              <a:t>Gesell,  </a:t>
            </a:r>
            <a:r>
              <a:rPr sz="2350" spc="-10" dirty="0">
                <a:latin typeface="Arial"/>
                <a:cs typeface="Arial"/>
              </a:rPr>
              <a:t>Erikson, </a:t>
            </a:r>
            <a:r>
              <a:rPr sz="2350" spc="-15" dirty="0">
                <a:latin typeface="Arial"/>
                <a:cs typeface="Arial"/>
              </a:rPr>
              <a:t>Freud,</a:t>
            </a:r>
            <a:r>
              <a:rPr sz="2350" spc="200" dirty="0">
                <a:latin typeface="Arial"/>
                <a:cs typeface="Arial"/>
              </a:rPr>
              <a:t> </a:t>
            </a:r>
            <a:r>
              <a:rPr sz="2350" spc="-30" dirty="0">
                <a:latin typeface="Arial"/>
                <a:cs typeface="Arial"/>
              </a:rPr>
              <a:t>Piaget,	</a:t>
            </a:r>
            <a:r>
              <a:rPr sz="2350" spc="-25" dirty="0">
                <a:latin typeface="Arial"/>
                <a:cs typeface="Arial"/>
              </a:rPr>
              <a:t>Kohlberg,	</a:t>
            </a:r>
            <a:r>
              <a:rPr sz="2350" spc="-30" dirty="0">
                <a:latin typeface="Arial"/>
                <a:cs typeface="Arial"/>
              </a:rPr>
              <a:t>and</a:t>
            </a:r>
            <a:r>
              <a:rPr sz="2350" spc="114" dirty="0">
                <a:latin typeface="Arial"/>
                <a:cs typeface="Arial"/>
              </a:rPr>
              <a:t> </a:t>
            </a:r>
            <a:r>
              <a:rPr sz="2350" spc="-25" dirty="0">
                <a:latin typeface="Arial"/>
                <a:cs typeface="Arial"/>
              </a:rPr>
              <a:t>Levinson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1676400"/>
            <a:ext cx="8001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err="1" smtClean="0"/>
              <a:t>Các</a:t>
            </a:r>
            <a:r>
              <a:rPr lang="en-US" sz="8000" b="1" dirty="0" smtClean="0"/>
              <a:t> </a:t>
            </a:r>
            <a:r>
              <a:rPr lang="en-US" sz="8000" b="1" dirty="0" err="1"/>
              <a:t>h</a:t>
            </a:r>
            <a:r>
              <a:rPr lang="en-US" sz="8000" b="1" dirty="0" err="1" smtClean="0"/>
              <a:t>ọc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thuyết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về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tuổi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và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giai</a:t>
            </a:r>
            <a:r>
              <a:rPr lang="en-US" sz="8000" b="1" dirty="0" smtClean="0"/>
              <a:t> </a:t>
            </a:r>
            <a:r>
              <a:rPr lang="en-US" sz="8000" b="1" dirty="0" err="1" smtClean="0"/>
              <a:t>đoạn</a:t>
            </a:r>
            <a:endParaRPr lang="en-US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401058" y="2530221"/>
            <a:ext cx="6137910" cy="256352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30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621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Phát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triển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một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hướng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MS UI Gothic"/>
              <a:buChar char="▪"/>
            </a:pPr>
            <a:endParaRPr sz="360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▪"/>
              <a:tabLst>
                <a:tab pos="196215" algn="l"/>
                <a:tab pos="208026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xảy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ra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theo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một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thứ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tự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MS UI Gothic"/>
              <a:buChar char="▪"/>
            </a:pPr>
            <a:endParaRPr sz="355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▪"/>
              <a:tabLst>
                <a:tab pos="196215" algn="l"/>
                <a:tab pos="208026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bộc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lộ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theo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xu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hướng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có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thứ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tự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rõ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ràng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4400" y="762000"/>
            <a:ext cx="9448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Các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điểm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chính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phổ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biến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của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các</a:t>
            </a:r>
            <a:r>
              <a:rPr lang="en-US" sz="4000" b="1" dirty="0" smtClean="0"/>
              <a:t> </a:t>
            </a:r>
            <a:r>
              <a:rPr lang="en-US" sz="4000" b="1" dirty="0" err="1"/>
              <a:t>h</a:t>
            </a:r>
            <a:r>
              <a:rPr lang="en-US" sz="4000" b="1" dirty="0" err="1" smtClean="0"/>
              <a:t>ọc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thuyết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về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tuổi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và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giai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đoạn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9221" y="1295400"/>
            <a:ext cx="9660255" cy="32989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5580" algn="l"/>
                <a:tab pos="5303520" algn="l"/>
              </a:tabLst>
            </a:pPr>
            <a:r>
              <a:rPr lang="en-US" sz="2350" dirty="0" smtClean="0">
                <a:latin typeface="Arial"/>
                <a:cs typeface="Arial"/>
              </a:rPr>
              <a:t>Di </a:t>
            </a:r>
            <a:r>
              <a:rPr lang="en-US" sz="2350" dirty="0" err="1" smtClean="0">
                <a:latin typeface="Arial"/>
                <a:cs typeface="Arial"/>
              </a:rPr>
              <a:t>chuyển</a:t>
            </a:r>
            <a:r>
              <a:rPr lang="en-US" sz="2350" dirty="0" smtClean="0">
                <a:latin typeface="Arial"/>
                <a:cs typeface="Arial"/>
              </a:rPr>
              <a:t> qua </a:t>
            </a:r>
            <a:r>
              <a:rPr lang="en-US" sz="2350" dirty="0" err="1" smtClean="0">
                <a:latin typeface="Arial"/>
                <a:cs typeface="Arial"/>
              </a:rPr>
              <a:t>giai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đoạn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tiếp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theo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phụ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thuộc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vào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sự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thành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thạo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của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những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giai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đoạn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trước</a:t>
            </a:r>
            <a:endParaRPr lang="en-US" sz="2350" i="1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  <a:buClr>
                <a:srgbClr val="001F5F"/>
              </a:buClr>
              <a:buSzPct val="85106"/>
              <a:tabLst>
                <a:tab pos="195580" algn="l"/>
                <a:tab pos="5303520" algn="l"/>
              </a:tabLst>
            </a:pPr>
            <a:endParaRPr sz="3600" i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10" dirty="0" smtClean="0">
                <a:latin typeface="Arial"/>
                <a:cs typeface="Arial"/>
              </a:rPr>
              <a:t>Ở </a:t>
            </a:r>
            <a:r>
              <a:rPr lang="en-US" sz="2350" spc="-10" dirty="0" err="1" smtClean="0">
                <a:latin typeface="Arial"/>
                <a:cs typeface="Arial"/>
              </a:rPr>
              <a:t>mỗi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giai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đoạn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hành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vi </a:t>
            </a:r>
            <a:r>
              <a:rPr lang="en-US" sz="2350" spc="-10" dirty="0" err="1" smtClean="0">
                <a:latin typeface="Arial"/>
                <a:cs typeface="Arial"/>
              </a:rPr>
              <a:t>thì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khác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với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những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giai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đoạn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trước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đó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spc="-10" dirty="0" smtClean="0">
                <a:latin typeface="Arial"/>
                <a:cs typeface="Arial"/>
              </a:rPr>
              <a:t>(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trưởng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thành</a:t>
            </a:r>
            <a:r>
              <a:rPr lang="en-US" sz="2350" spc="-10" dirty="0" smtClean="0">
                <a:latin typeface="Arial"/>
                <a:cs typeface="Arial"/>
              </a:rPr>
              <a:t>)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MS UI Gothic"/>
              <a:buChar char="▪"/>
            </a:pPr>
            <a:endParaRPr sz="355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5580" algn="l"/>
                <a:tab pos="1724025" algn="l"/>
              </a:tabLst>
            </a:pPr>
            <a:r>
              <a:rPr lang="en-US" sz="2350" spc="-35" dirty="0" err="1" smtClean="0">
                <a:latin typeface="Arial"/>
                <a:cs typeface="Arial"/>
              </a:rPr>
              <a:t>Những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cá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nhân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phải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trải</a:t>
            </a:r>
            <a:r>
              <a:rPr lang="en-US" sz="2350" spc="-35" dirty="0" smtClean="0">
                <a:latin typeface="Arial"/>
                <a:cs typeface="Arial"/>
              </a:rPr>
              <a:t> qua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tất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cả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các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giai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đoạn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phát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triển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spc="-35" dirty="0" smtClean="0">
                <a:latin typeface="Arial"/>
                <a:cs typeface="Arial"/>
              </a:rPr>
              <a:t>ở </a:t>
            </a:r>
            <a:r>
              <a:rPr lang="en-US" sz="2350" spc="-35" dirty="0" err="1" smtClean="0">
                <a:latin typeface="Arial"/>
                <a:cs typeface="Arial"/>
              </a:rPr>
              <a:t>một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vùng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cụ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thể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để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đạt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được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trưởng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thành</a:t>
            </a:r>
            <a:r>
              <a:rPr lang="en-US" sz="235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spc="-35" dirty="0" smtClean="0">
                <a:latin typeface="Arial"/>
                <a:cs typeface="Arial"/>
              </a:rPr>
              <a:t>ở </a:t>
            </a:r>
            <a:r>
              <a:rPr lang="en-US" sz="2350" spc="-35" dirty="0" err="1" smtClean="0">
                <a:latin typeface="Arial"/>
                <a:cs typeface="Arial"/>
              </a:rPr>
              <a:t>vùng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đó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577339"/>
            <a:ext cx="12188952" cy="52613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489466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Học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thuyết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của</a:t>
            </a:r>
            <a:r>
              <a:rPr lang="en-US" sz="4000" b="1" dirty="0" smtClean="0"/>
              <a:t> Gesell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6800" y="762000"/>
            <a:ext cx="9800590" cy="265303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40" dirty="0" smtClean="0">
                <a:latin typeface="Arial"/>
                <a:cs typeface="Arial"/>
              </a:rPr>
              <a:t>Ý </a:t>
            </a:r>
            <a:r>
              <a:rPr lang="en-US" sz="2350" spc="-40" dirty="0" err="1" smtClean="0">
                <a:latin typeface="Arial"/>
                <a:cs typeface="Arial"/>
              </a:rPr>
              <a:t>niệm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cơ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bản</a:t>
            </a:r>
            <a:r>
              <a:rPr lang="en-US" sz="2350" spc="-40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 marL="744855" marR="5080" lvl="1" indent="-183515">
              <a:lnSpc>
                <a:spcPct val="204599"/>
              </a:lnSpc>
              <a:spcBef>
                <a:spcPts val="434"/>
              </a:spcBef>
              <a:buClr>
                <a:srgbClr val="001F5F"/>
              </a:buClr>
              <a:buSzPct val="85106"/>
              <a:buFont typeface="MS UI Gothic"/>
              <a:buChar char="▪"/>
              <a:tabLst>
                <a:tab pos="744855" algn="l"/>
                <a:tab pos="2629535" algn="l"/>
                <a:tab pos="2903855" algn="l"/>
                <a:tab pos="4457700" algn="l"/>
                <a:tab pos="483489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định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hướng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một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cách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có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di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truyền</a:t>
            </a:r>
            <a:r>
              <a:rPr lang="en-US" sz="2350" spc="-15" dirty="0" smtClean="0">
                <a:latin typeface="Arial"/>
                <a:cs typeface="Arial"/>
              </a:rPr>
              <a:t>,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có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thể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nhìn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thấy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bởi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bộc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lộ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của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tiềm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năng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bẩm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sinh</a:t>
            </a:r>
            <a:r>
              <a:rPr lang="en-US" sz="2350" spc="-15" dirty="0" smtClean="0">
                <a:latin typeface="Arial"/>
                <a:cs typeface="Arial"/>
              </a:rPr>
              <a:t>, </a:t>
            </a:r>
            <a:r>
              <a:rPr lang="en-US" sz="2350" spc="-15" dirty="0" err="1" smtClean="0">
                <a:latin typeface="Arial"/>
                <a:cs typeface="Arial"/>
              </a:rPr>
              <a:t>tiềm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năng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này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giúp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nhận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hành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vi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phát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triển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mới</a:t>
            </a:r>
            <a:endParaRPr sz="2350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74033" y="1617471"/>
            <a:ext cx="4294505" cy="44012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  <a:buClr>
                <a:srgbClr val="001F5F"/>
              </a:buClr>
              <a:buFont typeface="MS UI Gothic"/>
              <a:buChar char="▪"/>
            </a:pPr>
            <a:r>
              <a:rPr lang="en-US" sz="3150" i="1" dirty="0" smtClean="0">
                <a:solidFill>
                  <a:srgbClr val="FF0000"/>
                </a:solidFill>
                <a:latin typeface="Arial"/>
                <a:cs typeface="Arial"/>
              </a:rPr>
              <a:t>0-2 </a:t>
            </a:r>
            <a:r>
              <a:rPr lang="en-US" sz="3150" i="1" dirty="0" err="1" smtClean="0">
                <a:solidFill>
                  <a:srgbClr val="FF0000"/>
                </a:solidFill>
                <a:latin typeface="Arial"/>
                <a:cs typeface="Arial"/>
              </a:rPr>
              <a:t>tuổi</a:t>
            </a:r>
            <a:endParaRPr sz="2900" i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spcBef>
                <a:spcPts val="5"/>
              </a:spcBef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Kiểm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soát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đầu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cổ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001F5F"/>
              </a:buClr>
              <a:buFont typeface="MS UI Gothic"/>
              <a:buChar char="✓"/>
            </a:pPr>
            <a:endParaRPr sz="280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Nắm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tay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MS UI Gothic"/>
              <a:buChar char="✓"/>
            </a:pPr>
            <a:endParaRPr sz="285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spc="-35" dirty="0" err="1" smtClean="0">
                <a:latin typeface="Arial"/>
                <a:cs typeface="Arial"/>
              </a:rPr>
              <a:t>Vận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động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thô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001F5F"/>
              </a:buClr>
              <a:buFont typeface="MS UI Gothic"/>
              <a:buChar char="✓"/>
            </a:pPr>
            <a:endParaRPr sz="280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Đi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MS UI Gothic"/>
              <a:buChar char="✓"/>
            </a:pPr>
            <a:endParaRPr sz="280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spc="-10" dirty="0" smtClean="0">
                <a:latin typeface="Arial"/>
                <a:cs typeface="Arial"/>
              </a:rPr>
              <a:t>Leo </a:t>
            </a:r>
            <a:r>
              <a:rPr lang="en-US" sz="2350" spc="-10" dirty="0" err="1" smtClean="0">
                <a:latin typeface="Arial"/>
                <a:cs typeface="Arial"/>
              </a:rPr>
              <a:t>trèo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74033" y="1654048"/>
            <a:ext cx="5757545" cy="384720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001F5F"/>
              </a:buClr>
              <a:buSzPct val="87301"/>
              <a:buFont typeface="MS UI Gothic"/>
              <a:buChar char="▪"/>
              <a:tabLst>
                <a:tab pos="196215" algn="l"/>
              </a:tabLst>
            </a:pPr>
            <a:r>
              <a:rPr lang="en-US" sz="3150" i="1" dirty="0" smtClean="0">
                <a:solidFill>
                  <a:srgbClr val="FF0000"/>
                </a:solidFill>
                <a:latin typeface="Arial"/>
                <a:cs typeface="Arial"/>
              </a:rPr>
              <a:t>2 -3 </a:t>
            </a:r>
            <a:r>
              <a:rPr lang="en-US" sz="3150" i="1" dirty="0" err="1" smtClean="0">
                <a:solidFill>
                  <a:srgbClr val="FF0000"/>
                </a:solidFill>
                <a:latin typeface="Arial"/>
                <a:cs typeface="Arial"/>
              </a:rPr>
              <a:t>tuổi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Chạy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MS UI Gothic"/>
              <a:buChar char="✓"/>
            </a:pPr>
            <a:endParaRPr sz="310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Thăng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bằng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001F5F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Tay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thuận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Phát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triển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sự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điều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hợp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74033" y="1654048"/>
            <a:ext cx="6249670" cy="25468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001F5F"/>
              </a:buClr>
              <a:buSzPct val="87301"/>
              <a:buFont typeface="MS UI Gothic"/>
              <a:buChar char="▪"/>
              <a:tabLst>
                <a:tab pos="196215" algn="l"/>
              </a:tabLst>
            </a:pP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3-6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tuổi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phối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hợp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MS UI Gothic"/>
              <a:buChar char="✓"/>
            </a:pPr>
            <a:endParaRPr sz="310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Phát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triển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kỹ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năng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hoàn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thiện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hơn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74033" y="1654048"/>
            <a:ext cx="5372100" cy="34252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001F5F"/>
              </a:buClr>
              <a:buSzPct val="87301"/>
              <a:buFont typeface="MS UI Gothic"/>
              <a:buChar char="▪"/>
              <a:tabLst>
                <a:tab pos="196215" algn="l"/>
              </a:tabLst>
            </a:pP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6-11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tuổi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năng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lượng</a:t>
            </a:r>
            <a:endParaRPr sz="2350" dirty="0">
              <a:latin typeface="Arial"/>
              <a:cs typeface="Arial"/>
            </a:endParaRPr>
          </a:p>
          <a:p>
            <a:pPr marL="2510790" marR="5080" lvl="1" indent="-228600">
              <a:lnSpc>
                <a:spcPct val="150000"/>
              </a:lnSpc>
              <a:spcBef>
                <a:spcPts val="650"/>
              </a:spcBef>
              <a:buClr>
                <a:srgbClr val="001F5F"/>
              </a:buClr>
              <a:buSzPct val="85106"/>
              <a:buFont typeface="MS UI Gothic"/>
              <a:buChar char="✓"/>
              <a:tabLst>
                <a:tab pos="251142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Thực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hiện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kỹ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năng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để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đạt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được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sự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thành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thạo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74033" y="1654048"/>
            <a:ext cx="2303780" cy="50013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001F5F"/>
              </a:buClr>
              <a:buSzPct val="87301"/>
              <a:buFont typeface="MS UI Gothic"/>
              <a:buChar char="▪"/>
              <a:tabLst>
                <a:tab pos="196215" algn="l"/>
              </a:tabLst>
            </a:pPr>
            <a:r>
              <a:rPr lang="en-US" spc="-5" dirty="0" smtClean="0"/>
              <a:t>11-13 </a:t>
            </a:r>
            <a:r>
              <a:rPr lang="en-US" spc="-5" dirty="0" err="1" smtClean="0"/>
              <a:t>tuổi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6343650" y="2597721"/>
            <a:ext cx="2089785" cy="240899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25"/>
              </a:spcBef>
              <a:buClr>
                <a:srgbClr val="001F5F"/>
              </a:buClr>
              <a:buSzPct val="85106"/>
              <a:buFont typeface="MS UI Gothic"/>
              <a:buChar char="✓"/>
              <a:tabLst>
                <a:tab pos="241300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Phát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triển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nhanh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MS UI Gothic"/>
              <a:buChar char="✓"/>
            </a:pPr>
            <a:endParaRPr sz="3100" dirty="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4130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Tư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thế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xấu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lr>
                <a:srgbClr val="001F5F"/>
              </a:buClr>
              <a:buSzPct val="85106"/>
              <a:buFont typeface="MS UI Gothic"/>
              <a:buChar char="✓"/>
              <a:tabLst>
                <a:tab pos="24130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Vụng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về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2931" y="-1"/>
            <a:ext cx="12188952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371600" y="4572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Học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thuyết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của</a:t>
            </a:r>
            <a:r>
              <a:rPr lang="en-US" sz="4000" b="1" dirty="0" smtClean="0"/>
              <a:t> Erikson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9222" y="2405443"/>
            <a:ext cx="9629140" cy="180203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40" dirty="0" smtClean="0">
                <a:latin typeface="Arial"/>
                <a:cs typeface="Arial"/>
              </a:rPr>
              <a:t>Ý </a:t>
            </a:r>
            <a:r>
              <a:rPr lang="en-US" sz="2350" spc="-40" dirty="0" err="1" smtClean="0">
                <a:latin typeface="Arial"/>
                <a:cs typeface="Arial"/>
              </a:rPr>
              <a:t>niệm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cơ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bản</a:t>
            </a:r>
            <a:r>
              <a:rPr lang="en-US" sz="2350" spc="-40" dirty="0" smtClean="0">
                <a:latin typeface="Arial"/>
                <a:cs typeface="Arial"/>
              </a:rPr>
              <a:t>:</a:t>
            </a:r>
            <a:endParaRPr lang="en-US" sz="2350" dirty="0" smtClean="0">
              <a:latin typeface="Arial"/>
              <a:cs typeface="Arial"/>
            </a:endParaRPr>
          </a:p>
          <a:p>
            <a:pPr marL="469900" marR="5080" lvl="1" indent="-182880">
              <a:lnSpc>
                <a:spcPct val="199400"/>
              </a:lnSpc>
              <a:spcBef>
                <a:spcPts val="550"/>
              </a:spcBef>
              <a:buClr>
                <a:srgbClr val="689D9B"/>
              </a:buClr>
              <a:buSzPct val="84090"/>
              <a:buFont typeface="MS UI Gothic"/>
              <a:buChar char="▪"/>
              <a:tabLst>
                <a:tab pos="470534" algn="l"/>
              </a:tabLst>
            </a:pPr>
            <a:r>
              <a:rPr lang="en-US" sz="2200" spc="-35" dirty="0" smtClean="0">
                <a:latin typeface="Arial"/>
                <a:cs typeface="Arial"/>
              </a:rPr>
              <a:t>Erikson </a:t>
            </a:r>
            <a:r>
              <a:rPr lang="en-US" sz="2200" spc="-35" dirty="0" err="1" smtClean="0">
                <a:latin typeface="Arial"/>
                <a:cs typeface="Arial"/>
              </a:rPr>
              <a:t>kết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hợp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những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yếu</a:t>
            </a:r>
            <a:r>
              <a:rPr lang="en-US" sz="220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20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tố</a:t>
            </a:r>
            <a:r>
              <a:rPr lang="en-US" sz="220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20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xã</a:t>
            </a:r>
            <a:r>
              <a:rPr lang="en-US" sz="220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20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hội</a:t>
            </a:r>
            <a:r>
              <a:rPr lang="en-US" sz="220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20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và</a:t>
            </a:r>
            <a:r>
              <a:rPr lang="en-US" sz="220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20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sinh</a:t>
            </a:r>
            <a:r>
              <a:rPr lang="en-US" sz="220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200" i="1" spc="-35" dirty="0" err="1" smtClean="0">
                <a:solidFill>
                  <a:srgbClr val="FF0000"/>
                </a:solidFill>
                <a:latin typeface="Arial"/>
                <a:cs typeface="Arial"/>
              </a:rPr>
              <a:t>học</a:t>
            </a:r>
            <a:r>
              <a:rPr lang="en-US" sz="2200" i="1" spc="-3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để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xác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định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những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giai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đoạn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nhạy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cảm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trong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thời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gian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khủng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hoảng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nên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được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giải</a:t>
            </a:r>
            <a:r>
              <a:rPr lang="en-US" sz="2200" spc="-35" dirty="0" smtClean="0">
                <a:latin typeface="Arial"/>
                <a:cs typeface="Arial"/>
              </a:rPr>
              <a:t> </a:t>
            </a:r>
            <a:r>
              <a:rPr lang="en-US" sz="2200" spc="-35" dirty="0" err="1" smtClean="0">
                <a:latin typeface="Arial"/>
                <a:cs typeface="Arial"/>
              </a:rPr>
              <a:t>quyết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8999220" cy="25468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Niềm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tin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cơ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bản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vs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hoài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nghi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6299200" algn="l"/>
              </a:tabLst>
            </a:pPr>
            <a:r>
              <a:rPr lang="en-US" sz="2350" spc="-35" dirty="0" err="1" smtClean="0">
                <a:latin typeface="Arial"/>
                <a:cs typeface="Arial"/>
              </a:rPr>
              <a:t>Trẻ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em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dựa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vào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môi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trường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để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đáp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ứng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những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nhu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cầu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cơ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bản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0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Sự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mâu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thuẫn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dẫn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đến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sự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hoài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nghi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747378" cy="20726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Trẻ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mới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biết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đi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: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tự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chủ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vs.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xấu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hổ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và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nghi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ngờ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4596765" algn="l"/>
                <a:tab pos="7689850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Trẻ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em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phát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triển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tự</a:t>
            </a:r>
            <a:r>
              <a:rPr lang="en-US" sz="2350" spc="-20" dirty="0" smtClean="0">
                <a:latin typeface="Arial"/>
                <a:cs typeface="Arial"/>
              </a:rPr>
              <a:t> do </a:t>
            </a:r>
            <a:r>
              <a:rPr lang="en-US" sz="2350" spc="-20" dirty="0" err="1" smtClean="0">
                <a:latin typeface="Arial"/>
                <a:cs typeface="Arial"/>
              </a:rPr>
              <a:t>sẽ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khám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phá</a:t>
            </a:r>
            <a:r>
              <a:rPr lang="en-US" sz="2350" spc="-20" dirty="0" smtClean="0">
                <a:latin typeface="Arial"/>
                <a:cs typeface="Arial"/>
              </a:rPr>
              <a:t>  </a:t>
            </a:r>
            <a:r>
              <a:rPr lang="en-US" sz="2350" spc="-20" dirty="0" err="1" smtClean="0">
                <a:latin typeface="Arial"/>
                <a:cs typeface="Arial"/>
              </a:rPr>
              <a:t>ra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giới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hạn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của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sự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điều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khiển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695180" cy="25573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Thời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thơ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ấu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chủ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động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vs.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phạm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lỗi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/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vận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động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–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giới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tính</a:t>
            </a:r>
            <a:endParaRPr sz="3150" dirty="0">
              <a:latin typeface="Arial"/>
              <a:cs typeface="Arial"/>
            </a:endParaRPr>
          </a:p>
          <a:p>
            <a:pPr marL="2510790" marR="352425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4530090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Trẻ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khám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phá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ra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sự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khác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biệt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giữa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những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hành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động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phụ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thuộc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và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cầu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hướng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dẫn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7289800" cy="9848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Thời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thơ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ấu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trung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gian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siêng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năng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vs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thấp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kém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hơn</a:t>
            </a:r>
            <a:endParaRPr sz="315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18459" y="3733800"/>
            <a:ext cx="6705600" cy="75341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14325" indent="-301625">
              <a:lnSpc>
                <a:spcPct val="100000"/>
              </a:lnSpc>
              <a:spcBef>
                <a:spcPts val="114"/>
              </a:spcBef>
              <a:buClr>
                <a:srgbClr val="689D9B"/>
              </a:buClr>
              <a:buSzPct val="85000"/>
              <a:buFont typeface="MS UI Gothic"/>
              <a:buChar char="▪"/>
              <a:tabLst>
                <a:tab pos="314325" algn="l"/>
                <a:tab pos="314960" algn="l"/>
              </a:tabLst>
            </a:pPr>
            <a:r>
              <a:rPr lang="en-US" sz="2400" spc="-5" dirty="0" err="1" smtClean="0">
                <a:latin typeface="Arial"/>
                <a:cs typeface="Arial"/>
              </a:rPr>
              <a:t>Trẻ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tập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trung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vào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việc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học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tập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và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thành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thạo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kỹ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năng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589770" cy="20726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Vị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thành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niên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đồng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nhất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vs.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nhầm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lẫn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vai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trò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72340"/>
              <a:buFont typeface="MS UI Gothic"/>
              <a:buChar char="▪"/>
              <a:tabLst>
                <a:tab pos="2583815" algn="l"/>
                <a:tab pos="2584450" algn="l"/>
                <a:tab pos="466979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Trẻ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đồng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nhất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xã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hội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cảm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giác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nhân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667875" cy="134652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Người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trưởng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thành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trẻ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gần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gũi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vs.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xa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cách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7616825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Khả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năng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hình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thành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mối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quan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hệ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lâu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dài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và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tình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bạn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058275" cy="25573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Người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trưởng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thành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trung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niên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sinh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sản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vs.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đình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trệ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Cá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nhân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có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vai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trò</a:t>
            </a:r>
            <a:r>
              <a:rPr lang="en-US" sz="2350" spc="-15" dirty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tích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cực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việc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hướng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dẫn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thế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hệ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tiếp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theo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609455" cy="28139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Người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lớn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tuổi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tự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trọng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liêm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chính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vs.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tuyệt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vọng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4102735" algn="l"/>
                <a:tab pos="7009130" algn="l"/>
                <a:tab pos="918146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chấp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nhận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của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nhân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về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việc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sống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cuộc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sống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tốt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đẹp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đánh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giá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cao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mối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quan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hệ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dài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lâu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2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362200" y="30480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Học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thuyết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của</a:t>
            </a:r>
            <a:r>
              <a:rPr lang="en-US" sz="3600" b="1" dirty="0" smtClean="0"/>
              <a:t> Freud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6291" y="1524000"/>
            <a:ext cx="8931275" cy="156004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40" dirty="0" smtClean="0">
                <a:latin typeface="Arial"/>
                <a:cs typeface="Arial"/>
              </a:rPr>
              <a:t>Ý </a:t>
            </a:r>
            <a:r>
              <a:rPr lang="en-US" sz="2350" spc="-40" dirty="0" err="1" smtClean="0">
                <a:latin typeface="Arial"/>
                <a:cs typeface="Arial"/>
              </a:rPr>
              <a:t>niệm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cơ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bản</a:t>
            </a:r>
            <a:r>
              <a:rPr lang="en-US" sz="2350" spc="-40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469900" lvl="1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470534" algn="l"/>
              </a:tabLst>
            </a:pP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6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giai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đoạn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tâm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sinh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lý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của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spc="-10" dirty="0" smtClean="0">
                <a:latin typeface="Arial"/>
                <a:cs typeface="Arial"/>
              </a:rPr>
              <a:t>Freud </a:t>
            </a:r>
            <a:r>
              <a:rPr lang="en-US" sz="2350" spc="-10" dirty="0" err="1" smtClean="0">
                <a:latin typeface="Arial"/>
                <a:cs typeface="Arial"/>
              </a:rPr>
              <a:t>được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xác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định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bởi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nguồn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gốc</a:t>
            </a:r>
            <a:r>
              <a:rPr lang="en-US" sz="2350" spc="-10" dirty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chủ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yếu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hài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lòng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những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nhu</a:t>
            </a:r>
            <a:r>
              <a:rPr lang="en-US" sz="2350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cầu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bản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năng</a:t>
            </a:r>
            <a:endParaRPr sz="2350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51100"/>
            <a:ext cx="9142730" cy="34898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5" dirty="0" smtClean="0">
                <a:latin typeface="Arial"/>
                <a:cs typeface="Arial"/>
              </a:rPr>
              <a:t>1-4 </a:t>
            </a:r>
            <a:r>
              <a:rPr lang="en-US" sz="3150" spc="-5" dirty="0" err="1" smtClean="0">
                <a:latin typeface="Arial"/>
                <a:cs typeface="Arial"/>
              </a:rPr>
              <a:t>tuổi</a:t>
            </a:r>
            <a:r>
              <a:rPr lang="en-US" sz="3150" spc="-5" dirty="0" smtClean="0"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miệng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Nhu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cầu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làm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hài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lòng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bằng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mút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núm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vú</a:t>
            </a:r>
            <a:endParaRPr sz="23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194400"/>
              </a:lnSpc>
              <a:spcBef>
                <a:spcPts val="57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3617595" algn="l"/>
                <a:tab pos="4311015" algn="l"/>
                <a:tab pos="5498465" algn="l"/>
                <a:tab pos="5622925" algn="l"/>
                <a:tab pos="699452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Mối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quan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hệ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chăm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sóc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phát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triển</a:t>
            </a:r>
            <a:r>
              <a:rPr lang="en-US" sz="2350" dirty="0" smtClean="0">
                <a:latin typeface="Arial"/>
                <a:cs typeface="Arial"/>
              </a:rPr>
              <a:t> ở </a:t>
            </a:r>
            <a:r>
              <a:rPr lang="en-US" sz="2350" dirty="0" err="1" smtClean="0">
                <a:latin typeface="Arial"/>
                <a:cs typeface="Arial"/>
              </a:rPr>
              <a:t>giai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đoạn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này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cần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thiết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cho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sự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phát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triển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gắn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bó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và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những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mối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quan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hệ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nuôi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dưỡng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sau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này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trong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cuộc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sống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731375" cy="31547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15" dirty="0" smtClean="0">
                <a:latin typeface="Arial"/>
                <a:cs typeface="Arial"/>
              </a:rPr>
              <a:t>1-4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Vệ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sinh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7332980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nhu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cầu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được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thỏa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mãn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bằng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tập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luyện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kiểm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soát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việc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vệ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sinh</a:t>
            </a:r>
            <a:endParaRPr lang="en-US" sz="2350" dirty="0">
              <a:latin typeface="Arial"/>
              <a:cs typeface="Arial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7332980" algn="l"/>
              </a:tabLst>
            </a:pPr>
            <a:endParaRPr lang="en-US" sz="2350" spc="-15" dirty="0">
              <a:latin typeface="Arial"/>
              <a:cs typeface="Arial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733298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vấn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đề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về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vệ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sinh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không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giải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quyết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thì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cho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đặc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tính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hỗn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loạn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hoặc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một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ám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ảnh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với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sạch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sẽ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51100"/>
            <a:ext cx="9665335" cy="314983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5" dirty="0" smtClean="0">
                <a:latin typeface="Arial"/>
                <a:cs typeface="Arial"/>
              </a:rPr>
              <a:t>3-6 </a:t>
            </a:r>
            <a:r>
              <a:rPr lang="en-US" sz="3150" spc="-5" dirty="0" err="1" smtClean="0">
                <a:latin typeface="Arial"/>
                <a:cs typeface="Arial"/>
              </a:rPr>
              <a:t>tuổi</a:t>
            </a:r>
            <a:r>
              <a:rPr lang="en-US" sz="3150" spc="-5" dirty="0" smtClean="0"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giới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tính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–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định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hướng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giới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tính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4749800" algn="l"/>
                <a:tab pos="6820534" algn="l"/>
              </a:tabLst>
            </a:pPr>
            <a:r>
              <a:rPr lang="en-US" sz="2350" spc="-35" dirty="0" err="1" smtClean="0">
                <a:latin typeface="Arial"/>
                <a:cs typeface="Arial"/>
              </a:rPr>
              <a:t>Trẻ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mơ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màng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về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mối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quan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hệ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giới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tính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với</a:t>
            </a:r>
            <a:r>
              <a:rPr lang="en-US" sz="2350" spc="-35" dirty="0" smtClean="0">
                <a:latin typeface="Arial"/>
                <a:cs typeface="Arial"/>
              </a:rPr>
              <a:t> cha </a:t>
            </a:r>
            <a:r>
              <a:rPr lang="en-US" sz="2350" spc="-35" dirty="0" err="1" smtClean="0">
                <a:latin typeface="Arial"/>
                <a:cs typeface="Arial"/>
              </a:rPr>
              <a:t>mẹ</a:t>
            </a:r>
            <a:r>
              <a:rPr lang="en-US" sz="2350" spc="-35" dirty="0" smtClean="0">
                <a:latin typeface="Arial"/>
                <a:cs typeface="Arial"/>
              </a:rPr>
              <a:t>, </a:t>
            </a:r>
            <a:r>
              <a:rPr lang="en-US" sz="2350" spc="-35" dirty="0" err="1" smtClean="0">
                <a:latin typeface="Arial"/>
                <a:cs typeface="Arial"/>
              </a:rPr>
              <a:t>người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khác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giới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tính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với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trẻ</a:t>
            </a:r>
            <a:r>
              <a:rPr lang="en-US" sz="2350" spc="-35" dirty="0" smtClean="0">
                <a:latin typeface="Arial"/>
                <a:cs typeface="Arial"/>
              </a:rPr>
              <a:t>.</a:t>
            </a:r>
            <a:endParaRPr sz="23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194400"/>
              </a:lnSpc>
              <a:spcBef>
                <a:spcPts val="57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6445250" algn="l"/>
                <a:tab pos="6637655" algn="l"/>
              </a:tabLst>
            </a:pPr>
            <a:r>
              <a:rPr lang="en-US" sz="2350" spc="-35" dirty="0" err="1" smtClean="0">
                <a:latin typeface="Arial"/>
                <a:cs typeface="Arial"/>
              </a:rPr>
              <a:t>Sự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giải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quyết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thành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công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làm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cho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việc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học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về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sự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xác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định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vai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trò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giới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tính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phù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hợp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theo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văn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hóa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7964170" cy="25468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15" dirty="0" smtClean="0">
                <a:latin typeface="Arial"/>
                <a:cs typeface="Arial"/>
              </a:rPr>
              <a:t>6-11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tiềm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tàng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Những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cầu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được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thỏa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mãn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thông</a:t>
            </a:r>
            <a:r>
              <a:rPr lang="en-US" sz="2350" spc="-5" dirty="0" smtClean="0">
                <a:latin typeface="Arial"/>
                <a:cs typeface="Arial"/>
              </a:rPr>
              <a:t> qua </a:t>
            </a:r>
            <a:r>
              <a:rPr lang="en-US" sz="2350" spc="-5" dirty="0" err="1" smtClean="0">
                <a:latin typeface="Arial"/>
                <a:cs typeface="Arial"/>
              </a:rPr>
              <a:t>sự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thành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thạo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của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những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kỹ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năng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0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chế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phòng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vệ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672955" cy="20726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10" dirty="0" smtClean="0">
                <a:latin typeface="Arial"/>
                <a:cs typeface="Arial"/>
              </a:rPr>
              <a:t>11 </a:t>
            </a:r>
            <a:r>
              <a:rPr lang="en-US" sz="3150" spc="-10" dirty="0" err="1" smtClean="0">
                <a:latin typeface="Arial"/>
                <a:cs typeface="Arial"/>
              </a:rPr>
              <a:t>tuổi</a:t>
            </a:r>
            <a:r>
              <a:rPr lang="en-US" sz="3150" spc="-10" dirty="0" smtClean="0">
                <a:latin typeface="Arial"/>
                <a:cs typeface="Arial"/>
              </a:rPr>
              <a:t> </a:t>
            </a:r>
            <a:r>
              <a:rPr lang="en-US" sz="3150" spc="-10" dirty="0" err="1" smtClean="0">
                <a:latin typeface="Arial"/>
                <a:cs typeface="Arial"/>
              </a:rPr>
              <a:t>trở</a:t>
            </a:r>
            <a:r>
              <a:rPr lang="en-US" sz="3150" spc="-10" dirty="0" smtClean="0">
                <a:latin typeface="Arial"/>
                <a:cs typeface="Arial"/>
              </a:rPr>
              <a:t> </a:t>
            </a:r>
            <a:r>
              <a:rPr lang="en-US" sz="3150" spc="-10" dirty="0" err="1" smtClean="0">
                <a:latin typeface="Arial"/>
                <a:cs typeface="Arial"/>
              </a:rPr>
              <a:t>lên</a:t>
            </a:r>
            <a:r>
              <a:rPr lang="en-US" sz="3150" spc="-10" dirty="0" smtClean="0"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Vị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thành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niên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3626485" algn="l"/>
                <a:tab pos="3716654" algn="l"/>
                <a:tab pos="8486140" algn="l"/>
              </a:tabLst>
            </a:pPr>
            <a:r>
              <a:rPr lang="en-US" sz="2350" spc="-30" dirty="0" err="1" smtClean="0">
                <a:latin typeface="Arial"/>
                <a:cs typeface="Arial"/>
              </a:rPr>
              <a:t>Liên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quan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đến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>
                <a:latin typeface="Arial"/>
                <a:cs typeface="Arial"/>
              </a:rPr>
              <a:t>thử</a:t>
            </a:r>
            <a:r>
              <a:rPr lang="en-US" sz="2350" spc="-30" dirty="0">
                <a:latin typeface="Arial"/>
                <a:cs typeface="Arial"/>
              </a:rPr>
              <a:t> </a:t>
            </a:r>
            <a:r>
              <a:rPr lang="en-US" sz="2350" spc="-30" dirty="0" err="1">
                <a:latin typeface="Arial"/>
                <a:cs typeface="Arial"/>
              </a:rPr>
              <a:t>nghiệm</a:t>
            </a:r>
            <a:r>
              <a:rPr lang="en-US" sz="2350" spc="-30" dirty="0">
                <a:latin typeface="Arial"/>
                <a:cs typeface="Arial"/>
              </a:rPr>
              <a:t> </a:t>
            </a:r>
            <a:r>
              <a:rPr lang="en-US" sz="2350" spc="-30" dirty="0" err="1">
                <a:latin typeface="Arial"/>
                <a:cs typeface="Arial"/>
              </a:rPr>
              <a:t>vai</a:t>
            </a:r>
            <a:r>
              <a:rPr lang="en-US" sz="2350" spc="-30" dirty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trò</a:t>
            </a:r>
            <a:r>
              <a:rPr lang="en-US" sz="2350" spc="-30" dirty="0" smtClean="0">
                <a:latin typeface="Arial"/>
                <a:cs typeface="Arial"/>
              </a:rPr>
              <a:t>, </a:t>
            </a:r>
            <a:r>
              <a:rPr lang="en-US" sz="2350" spc="-30" dirty="0" err="1" smtClean="0">
                <a:latin typeface="Arial"/>
                <a:cs typeface="Arial"/>
              </a:rPr>
              <a:t>phát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triển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xác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định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giới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tính</a:t>
            </a:r>
            <a:r>
              <a:rPr lang="en-US" sz="2350" spc="-30" dirty="0" smtClean="0">
                <a:latin typeface="Arial"/>
                <a:cs typeface="Arial"/>
              </a:rPr>
              <a:t>, </a:t>
            </a:r>
            <a:r>
              <a:rPr lang="en-US" sz="2350" spc="-30" dirty="0" err="1" smtClean="0">
                <a:latin typeface="Arial"/>
                <a:cs typeface="Arial"/>
              </a:rPr>
              <a:t>tách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rời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khỏi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ba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mẹ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6394578" cy="134652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10" dirty="0" smtClean="0">
                <a:latin typeface="Arial"/>
                <a:cs typeface="Arial"/>
              </a:rPr>
              <a:t>18 </a:t>
            </a:r>
            <a:r>
              <a:rPr lang="en-US" sz="3150" spc="-10" dirty="0" err="1" smtClean="0">
                <a:latin typeface="Arial"/>
                <a:cs typeface="Arial"/>
              </a:rPr>
              <a:t>tuổi</a:t>
            </a:r>
            <a:r>
              <a:rPr lang="en-US" sz="3150" spc="-10" dirty="0" smtClean="0">
                <a:latin typeface="Arial"/>
                <a:cs typeface="Arial"/>
              </a:rPr>
              <a:t> </a:t>
            </a:r>
            <a:r>
              <a:rPr lang="en-US" sz="3150" spc="-10" dirty="0" err="1" smtClean="0">
                <a:latin typeface="Arial"/>
                <a:cs typeface="Arial"/>
              </a:rPr>
              <a:t>trở</a:t>
            </a:r>
            <a:r>
              <a:rPr lang="en-US" sz="3150" spc="-10" dirty="0" smtClean="0">
                <a:latin typeface="Arial"/>
                <a:cs typeface="Arial"/>
              </a:rPr>
              <a:t> </a:t>
            </a:r>
            <a:r>
              <a:rPr lang="en-US" sz="3150" spc="-10" dirty="0" err="1" smtClean="0">
                <a:latin typeface="Arial"/>
                <a:cs typeface="Arial"/>
              </a:rPr>
              <a:t>lên</a:t>
            </a:r>
            <a:r>
              <a:rPr lang="en-US" sz="3150" spc="-10" dirty="0" smtClean="0"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Trưởng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thành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Đạt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trưởng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thành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552" y="822958"/>
            <a:ext cx="11213846" cy="60350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252657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Học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thuyết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của</a:t>
            </a:r>
            <a:r>
              <a:rPr lang="en-US" sz="4000" b="1" dirty="0" smtClean="0"/>
              <a:t> Piaget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9222" y="2405443"/>
            <a:ext cx="8969375" cy="178286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40" dirty="0" smtClean="0">
                <a:latin typeface="Arial"/>
                <a:cs typeface="Arial"/>
              </a:rPr>
              <a:t>Ý </a:t>
            </a:r>
            <a:r>
              <a:rPr lang="en-US" sz="2350" spc="-40" dirty="0" err="1" smtClean="0">
                <a:latin typeface="Arial"/>
                <a:cs typeface="Arial"/>
              </a:rPr>
              <a:t>niệm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cơ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bản</a:t>
            </a:r>
            <a:r>
              <a:rPr lang="en-US" sz="2350" spc="-40" dirty="0" smtClean="0">
                <a:latin typeface="Arial"/>
                <a:cs typeface="Arial"/>
              </a:rPr>
              <a:t>:</a:t>
            </a:r>
            <a:endParaRPr lang="en-US" sz="235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endParaRPr lang="en-US" sz="2350" spc="-15" dirty="0">
              <a:latin typeface="Arial"/>
              <a:cs typeface="Arial"/>
            </a:endParaRPr>
          </a:p>
          <a:p>
            <a:pPr marL="652780" lvl="1" indent="-182880">
              <a:lnSpc>
                <a:spcPct val="15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của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khả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năng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trí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tuệ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thông</a:t>
            </a:r>
            <a:r>
              <a:rPr lang="en-US" sz="2350" spc="-15" dirty="0" smtClean="0">
                <a:latin typeface="Arial"/>
                <a:cs typeface="Arial"/>
              </a:rPr>
              <a:t> qua </a:t>
            </a:r>
            <a:r>
              <a:rPr lang="en-US" sz="2350" spc="-15" dirty="0" err="1" smtClean="0">
                <a:latin typeface="Arial"/>
                <a:cs typeface="Arial"/>
              </a:rPr>
              <a:t>quá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thích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nghi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đồng</a:t>
            </a:r>
            <a:r>
              <a:rPr lang="en-US" sz="23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hóa</a:t>
            </a:r>
            <a:endParaRPr sz="2350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51100"/>
            <a:ext cx="9792970" cy="314983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15" dirty="0" smtClean="0">
                <a:latin typeface="Arial"/>
                <a:cs typeface="Arial"/>
              </a:rPr>
              <a:t>0-2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Cảm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giác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vận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động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Hiểu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biết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về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thế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giới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dựa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trên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trải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nghiệm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thể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chất</a:t>
            </a:r>
            <a:endParaRPr sz="23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194400"/>
              </a:lnSpc>
              <a:spcBef>
                <a:spcPts val="57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4395470" algn="l"/>
                <a:tab pos="6005830" algn="l"/>
                <a:tab pos="844931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khả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năng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về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ngôn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ngữ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hình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tượng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đánh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dấu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chấm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dứt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giai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đoạn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này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7687309" cy="24314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10" dirty="0" smtClean="0">
                <a:latin typeface="Arial"/>
                <a:cs typeface="Arial"/>
              </a:rPr>
              <a:t>2-7 </a:t>
            </a:r>
            <a:r>
              <a:rPr lang="en-US" sz="3150" spc="-10" dirty="0" err="1" smtClean="0">
                <a:latin typeface="Arial"/>
                <a:cs typeface="Arial"/>
              </a:rPr>
              <a:t>tuổi</a:t>
            </a:r>
            <a:r>
              <a:rPr lang="en-US" sz="3150" spc="-10" dirty="0" smtClean="0"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Dự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phòng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Sự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dụng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ngôn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ngữ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và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hình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tượng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trưởng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thành</a:t>
            </a:r>
            <a:endParaRPr lang="en-US" sz="2350" spc="-20" dirty="0" smtClean="0">
              <a:latin typeface="Arial"/>
              <a:cs typeface="Arial"/>
            </a:endParaRPr>
          </a:p>
          <a:p>
            <a:pPr marL="2510790" lvl="1" indent="-229235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endParaRPr lang="en-US" sz="2350" spc="-20" dirty="0" smtClean="0">
              <a:latin typeface="Arial"/>
              <a:cs typeface="Arial"/>
            </a:endParaRPr>
          </a:p>
          <a:p>
            <a:pPr marL="2510790" lvl="1" indent="-229235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Suy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nghĩ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tự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kỷ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trung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tâm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811385" cy="29113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15" dirty="0" smtClean="0">
                <a:latin typeface="Arial"/>
                <a:cs typeface="Arial"/>
              </a:rPr>
              <a:t>7-11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vận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hành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cứng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nhắc</a:t>
            </a:r>
            <a:endParaRPr sz="3150" dirty="0" smtClean="0">
              <a:latin typeface="Arial"/>
              <a:cs typeface="Arial"/>
            </a:endParaRPr>
          </a:p>
          <a:p>
            <a:pPr marL="2510790" marR="537845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4329430" algn="l"/>
                <a:tab pos="4972050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Khả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năng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nhận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thức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đạt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được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thông</a:t>
            </a:r>
            <a:r>
              <a:rPr lang="en-US" sz="2350" spc="-25" dirty="0" smtClean="0">
                <a:latin typeface="Arial"/>
                <a:cs typeface="Arial"/>
              </a:rPr>
              <a:t> qua </a:t>
            </a:r>
            <a:r>
              <a:rPr lang="en-US" sz="2350" spc="-25" dirty="0" err="1" smtClean="0">
                <a:latin typeface="Arial"/>
                <a:cs typeface="Arial"/>
              </a:rPr>
              <a:t>sự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thao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tác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bằng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tay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có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hệ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thống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với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những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đồ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vật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cụ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thể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689D9B"/>
              </a:buClr>
              <a:buFont typeface="MS UI Gothic"/>
              <a:buChar char="▪"/>
            </a:pPr>
            <a:endParaRPr sz="310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4038600" algn="l"/>
                <a:tab pos="6664959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Suy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nghĩ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kỷ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trung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tâm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giảm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bớt</a:t>
            </a:r>
            <a:r>
              <a:rPr lang="en-US" sz="2350" spc="-10" dirty="0" smtClean="0">
                <a:latin typeface="Arial"/>
                <a:cs typeface="Arial"/>
              </a:rPr>
              <a:t> ở </a:t>
            </a:r>
            <a:r>
              <a:rPr lang="en-US" sz="2350" spc="-10" dirty="0" err="1" smtClean="0">
                <a:latin typeface="Arial"/>
                <a:cs typeface="Arial"/>
              </a:rPr>
              <a:t>cuối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giai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đoạn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810115" cy="36451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spc="-15" dirty="0" smtClean="0">
                <a:latin typeface="Arial"/>
                <a:cs typeface="Arial"/>
              </a:rPr>
              <a:t>11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trở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spc="-15" dirty="0" err="1" smtClean="0">
                <a:latin typeface="Arial"/>
                <a:cs typeface="Arial"/>
              </a:rPr>
              <a:t>lên</a:t>
            </a:r>
            <a:r>
              <a:rPr lang="en-US" sz="3150" spc="-15" dirty="0" smtClean="0"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Hoạt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động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chính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thức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3717290" algn="l"/>
                <a:tab pos="640080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Trí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thông</a:t>
            </a:r>
            <a:r>
              <a:rPr lang="en-US" sz="2350" spc="-15" dirty="0" smtClean="0">
                <a:latin typeface="Arial"/>
                <a:cs typeface="Arial"/>
              </a:rPr>
              <a:t> minh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biểu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hiện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thông</a:t>
            </a:r>
            <a:r>
              <a:rPr lang="en-US" sz="2350" spc="-15" dirty="0" smtClean="0">
                <a:latin typeface="Arial"/>
                <a:cs typeface="Arial"/>
              </a:rPr>
              <a:t> qua </a:t>
            </a:r>
            <a:r>
              <a:rPr lang="en-US" sz="2350" spc="-15" dirty="0" err="1" smtClean="0">
                <a:latin typeface="Arial"/>
                <a:cs typeface="Arial"/>
              </a:rPr>
              <a:t>việc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sử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dụng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hợp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lý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biểu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tượng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liên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quan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đến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các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khái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niệm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trừu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tượng</a:t>
            </a:r>
            <a:endParaRPr lang="en-US" sz="2350" spc="-15" dirty="0" smtClean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3717290" algn="l"/>
                <a:tab pos="6400800" algn="l"/>
              </a:tabLst>
            </a:pP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78941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04800" y="3810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/>
              <a:t>Học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thuyết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của</a:t>
            </a:r>
            <a:r>
              <a:rPr lang="en-US" sz="3200" b="1" dirty="0" smtClean="0"/>
              <a:t> Kohlberg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9222" y="2405443"/>
            <a:ext cx="9645015" cy="148822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40" dirty="0" smtClean="0">
                <a:latin typeface="Arial"/>
                <a:cs typeface="Arial"/>
              </a:rPr>
              <a:t>Ý </a:t>
            </a:r>
            <a:r>
              <a:rPr lang="en-US" sz="2350" spc="-40" dirty="0" err="1" smtClean="0">
                <a:latin typeface="Arial"/>
                <a:cs typeface="Arial"/>
              </a:rPr>
              <a:t>niệm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cơ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bản</a:t>
            </a:r>
            <a:r>
              <a:rPr lang="en-US" sz="2350" spc="-40" dirty="0" smtClean="0">
                <a:latin typeface="Arial"/>
                <a:cs typeface="Arial"/>
              </a:rPr>
              <a:t>:</a:t>
            </a:r>
            <a:endParaRPr lang="en-US" sz="235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endParaRPr lang="en-US" sz="2350" spc="-5" dirty="0">
              <a:latin typeface="Arial"/>
              <a:cs typeface="Arial"/>
            </a:endParaRPr>
          </a:p>
          <a:p>
            <a:pPr marL="652780" lvl="1" indent="-182880"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Học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thuyết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của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sự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phát</a:t>
            </a:r>
            <a:r>
              <a:rPr lang="en-US" sz="23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triển</a:t>
            </a:r>
            <a:r>
              <a:rPr lang="en-US" sz="23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đạo</a:t>
            </a:r>
            <a:r>
              <a:rPr lang="en-US" sz="23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đức</a:t>
            </a:r>
            <a:r>
              <a:rPr lang="en-US" sz="23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dựa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trên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khái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niệm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triết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học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của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Công</a:t>
            </a:r>
            <a:r>
              <a:rPr lang="en-US" sz="23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lý</a:t>
            </a:r>
            <a:endParaRPr sz="2350" i="1" dirty="0"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8075295" cy="17081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trừng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phạt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và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vâng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lời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573151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hành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được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xác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định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bởi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hậu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quả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747378" cy="18288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dirty="0" err="1" smtClean="0">
                <a:solidFill>
                  <a:srgbClr val="FF0000"/>
                </a:solidFill>
                <a:latin typeface="Arial"/>
                <a:cs typeface="Arial"/>
              </a:rPr>
              <a:t>Thuyết</a:t>
            </a:r>
            <a:r>
              <a:rPr lang="en-US" sz="31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dirty="0" err="1" smtClean="0">
                <a:solidFill>
                  <a:srgbClr val="FF0000"/>
                </a:solidFill>
                <a:latin typeface="Arial"/>
                <a:cs typeface="Arial"/>
              </a:rPr>
              <a:t>tương</a:t>
            </a:r>
            <a:r>
              <a:rPr lang="en-US" sz="31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dirty="0" err="1" smtClean="0">
                <a:solidFill>
                  <a:srgbClr val="FF0000"/>
                </a:solidFill>
                <a:latin typeface="Arial"/>
                <a:cs typeface="Arial"/>
              </a:rPr>
              <a:t>đối</a:t>
            </a:r>
            <a:endParaRPr lang="en-US" sz="3150" i="1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5273675" algn="l"/>
              </a:tabLst>
            </a:pPr>
            <a:r>
              <a:rPr lang="en-US" sz="2350" spc="-30" dirty="0" err="1" smtClean="0">
                <a:latin typeface="Arial"/>
                <a:cs typeface="Arial"/>
              </a:rPr>
              <a:t>Bao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gồm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sự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tương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hỗ</a:t>
            </a:r>
            <a:r>
              <a:rPr lang="en-US" sz="2350" spc="-30" dirty="0" smtClean="0">
                <a:latin typeface="Arial"/>
                <a:cs typeface="Arial"/>
              </a:rPr>
              <a:t>, </a:t>
            </a:r>
            <a:r>
              <a:rPr lang="en-US" sz="2350" spc="-30" dirty="0" err="1" smtClean="0">
                <a:latin typeface="Arial"/>
                <a:cs typeface="Arial"/>
              </a:rPr>
              <a:t>ví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dụ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sự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trao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đổi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các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ưu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tiên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8070978" cy="134652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phù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hợp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giữa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các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cá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nhân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3973195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Hành</a:t>
            </a:r>
            <a:r>
              <a:rPr lang="en-US" sz="2350" spc="-25" dirty="0" smtClean="0">
                <a:latin typeface="Arial"/>
                <a:cs typeface="Arial"/>
              </a:rPr>
              <a:t> vi </a:t>
            </a:r>
            <a:r>
              <a:rPr lang="en-US" sz="2350" spc="-25" dirty="0" err="1" smtClean="0">
                <a:latin typeface="Arial"/>
                <a:cs typeface="Arial"/>
              </a:rPr>
              <a:t>được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đánh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giá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bởi</a:t>
            </a:r>
            <a:r>
              <a:rPr lang="en-US" sz="2350" spc="-25" dirty="0" smtClean="0">
                <a:latin typeface="Arial"/>
                <a:cs typeface="Arial"/>
              </a:rPr>
              <a:t> ý </a:t>
            </a:r>
            <a:r>
              <a:rPr lang="en-US" sz="2350" spc="-25" dirty="0" err="1" smtClean="0">
                <a:latin typeface="Arial"/>
                <a:cs typeface="Arial"/>
              </a:rPr>
              <a:t>định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606280" cy="20726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Luật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và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thứ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tự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Tuân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thủ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các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quy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tắc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và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thực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hiện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hành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động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vì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sự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tôn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trọng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nhà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thẩm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quyền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483090" cy="19559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dirty="0" err="1" smtClean="0">
                <a:solidFill>
                  <a:srgbClr val="FF0000"/>
                </a:solidFill>
                <a:latin typeface="Arial"/>
                <a:cs typeface="Arial"/>
              </a:rPr>
              <a:t>Thỏa</a:t>
            </a:r>
            <a:r>
              <a:rPr lang="en-US" sz="31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dirty="0" err="1" smtClean="0">
                <a:solidFill>
                  <a:srgbClr val="FF0000"/>
                </a:solidFill>
                <a:latin typeface="Arial"/>
                <a:cs typeface="Arial"/>
              </a:rPr>
              <a:t>thuận</a:t>
            </a:r>
            <a:r>
              <a:rPr lang="en-US" sz="31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dirty="0" err="1" smtClean="0">
                <a:solidFill>
                  <a:srgbClr val="FF0000"/>
                </a:solidFill>
                <a:latin typeface="Arial"/>
                <a:cs typeface="Arial"/>
              </a:rPr>
              <a:t>xã</a:t>
            </a:r>
            <a:r>
              <a:rPr lang="en-US" sz="31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dirty="0" err="1" smtClean="0">
                <a:solidFill>
                  <a:srgbClr val="FF0000"/>
                </a:solidFill>
                <a:latin typeface="Arial"/>
                <a:cs typeface="Arial"/>
              </a:rPr>
              <a:t>hội</a:t>
            </a:r>
            <a:endParaRPr sz="3150" i="1" dirty="0">
              <a:solidFill>
                <a:srgbClr val="FF0000"/>
              </a:solidFill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5638800" algn="l"/>
                <a:tab pos="833945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Cách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tiếp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cận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dựa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luật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dựa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trên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quyền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nhân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đồng</a:t>
            </a:r>
            <a:r>
              <a:rPr lang="en-US" sz="2350" spc="-15" dirty="0" smtClean="0">
                <a:latin typeface="Arial"/>
                <a:cs typeface="Arial"/>
              </a:rPr>
              <a:t> ý </a:t>
            </a:r>
            <a:r>
              <a:rPr lang="en-US" sz="2350" spc="-15" dirty="0" err="1" smtClean="0">
                <a:latin typeface="Arial"/>
                <a:cs typeface="Arial"/>
              </a:rPr>
              <a:t>bởi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xã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hội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7611109" cy="22057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Nguyên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tắc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đạo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đức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phổ</a:t>
            </a:r>
            <a:r>
              <a:rPr lang="en-US" sz="3150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biến</a:t>
            </a:r>
            <a:endParaRPr lang="en-US" sz="3150" i="1" spc="-5" dirty="0" smtClean="0">
              <a:solidFill>
                <a:srgbClr val="FF0000"/>
              </a:solidFill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Dựa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trên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những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nguyên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tắc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đạo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đức</a:t>
            </a:r>
            <a:r>
              <a:rPr lang="en-US" sz="2350" dirty="0" smtClean="0">
                <a:latin typeface="Arial"/>
                <a:cs typeface="Arial"/>
              </a:rPr>
              <a:t>/</a:t>
            </a:r>
            <a:r>
              <a:rPr lang="en-US" sz="2350" dirty="0" err="1" smtClean="0">
                <a:latin typeface="Arial"/>
                <a:cs typeface="Arial"/>
              </a:rPr>
              <a:t>lương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tâm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121140" cy="134652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Cách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tiếp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cận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tôn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giáo</a:t>
            </a:r>
            <a:r>
              <a:rPr lang="en-US" sz="3150" i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bản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thể</a:t>
            </a:r>
            <a:r>
              <a:rPr lang="en-US" sz="31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học</a:t>
            </a:r>
            <a:endParaRPr sz="3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▪"/>
            </a:pPr>
            <a:endParaRPr sz="315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3716654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Liên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quan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đến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trải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nghiệm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về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vũ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trụ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nội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quan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3776471"/>
            <a:ext cx="12184380" cy="30769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49222" y="2405443"/>
            <a:ext cx="9034145" cy="14625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40" dirty="0" smtClean="0">
                <a:latin typeface="Arial"/>
                <a:cs typeface="Arial"/>
              </a:rPr>
              <a:t>Ý </a:t>
            </a:r>
            <a:r>
              <a:rPr lang="en-US" sz="2350" spc="-40" dirty="0" err="1" smtClean="0">
                <a:latin typeface="Arial"/>
                <a:cs typeface="Arial"/>
              </a:rPr>
              <a:t>niệm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cơ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bản</a:t>
            </a:r>
            <a:r>
              <a:rPr lang="en-US" sz="2350" spc="-40" dirty="0" smtClean="0">
                <a:latin typeface="Arial"/>
                <a:cs typeface="Arial"/>
              </a:rPr>
              <a:t>:</a:t>
            </a:r>
            <a:endParaRPr sz="2900" dirty="0">
              <a:latin typeface="Times New Roman"/>
              <a:cs typeface="Times New Roman"/>
            </a:endParaRPr>
          </a:p>
          <a:p>
            <a:pPr marL="469900" lvl="1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470534" algn="l"/>
                <a:tab pos="4496435" algn="l"/>
                <a:tab pos="7543800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Nhắm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vào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cuộc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sống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người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trẻ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và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trung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niên</a:t>
            </a:r>
            <a:r>
              <a:rPr lang="en-US" sz="2350" dirty="0" smtClean="0">
                <a:latin typeface="Arial"/>
                <a:cs typeface="Arial"/>
              </a:rPr>
              <a:t>, </a:t>
            </a:r>
            <a:r>
              <a:rPr lang="en-US" sz="2350" dirty="0" err="1" smtClean="0">
                <a:latin typeface="Arial"/>
                <a:cs typeface="Arial"/>
              </a:rPr>
              <a:t>và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sự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chuyển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dirty="0" err="1" smtClean="0">
                <a:solidFill>
                  <a:srgbClr val="FF0000"/>
                </a:solidFill>
                <a:latin typeface="Arial"/>
                <a:cs typeface="Arial"/>
              </a:rPr>
              <a:t>tiếp</a:t>
            </a:r>
            <a:r>
              <a:rPr lang="en-US" sz="2350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của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cuộc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sống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người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lớn</a:t>
            </a:r>
            <a:endParaRPr lang="en-US" sz="2350" spc="0" dirty="0" smtClean="0">
              <a:latin typeface="Arial"/>
              <a:cs typeface="Arial"/>
            </a:endParaRPr>
          </a:p>
          <a:p>
            <a:pPr marL="469900" lvl="1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470534" algn="l"/>
                <a:tab pos="4496435" algn="l"/>
                <a:tab pos="7543800" algn="l"/>
              </a:tabLst>
            </a:pPr>
            <a:endParaRPr sz="235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0" y="1066800"/>
            <a:ext cx="502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Học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thuyết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của</a:t>
            </a:r>
            <a:r>
              <a:rPr lang="en-US" sz="3600" b="1" dirty="0" smtClean="0"/>
              <a:t> Levinson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51100"/>
            <a:ext cx="9791065" cy="31883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Sự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chuyển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tiếp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của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người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trưởng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thành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trẻ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spc="-15" dirty="0" smtClean="0">
                <a:latin typeface="Arial"/>
                <a:cs typeface="Arial"/>
              </a:rPr>
              <a:t>(17-22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)</a:t>
            </a:r>
            <a:endParaRPr sz="2900" dirty="0">
              <a:latin typeface="Times New Roman"/>
              <a:cs typeface="Times New Roman"/>
            </a:endParaRPr>
          </a:p>
          <a:p>
            <a:pPr marL="2510790" lvl="1" indent="-22923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Những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nhiệm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vụ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sống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bao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gồm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chuẩn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bị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những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quyết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định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cho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cuộc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sống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khi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lớn</a:t>
            </a:r>
            <a:endParaRPr sz="2350" dirty="0">
              <a:latin typeface="Arial"/>
              <a:cs typeface="Arial"/>
            </a:endParaRPr>
          </a:p>
          <a:p>
            <a:pPr marL="2510790" marR="758190" lvl="1" indent="-229235">
              <a:lnSpc>
                <a:spcPct val="194400"/>
              </a:lnSpc>
              <a:spcBef>
                <a:spcPts val="57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742315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Ví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dụ</a:t>
            </a:r>
            <a:r>
              <a:rPr lang="en-US" sz="2350" spc="-15" dirty="0" smtClean="0">
                <a:latin typeface="Arial"/>
                <a:cs typeface="Arial"/>
              </a:rPr>
              <a:t>: </a:t>
            </a:r>
            <a:r>
              <a:rPr lang="en-US" sz="2350" spc="-15" dirty="0" err="1" smtClean="0">
                <a:latin typeface="Arial"/>
                <a:cs typeface="Arial"/>
              </a:rPr>
              <a:t>hình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thành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ước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mơ</a:t>
            </a:r>
            <a:r>
              <a:rPr lang="en-US" sz="2350" spc="-15" dirty="0" smtClean="0">
                <a:latin typeface="Arial"/>
                <a:cs typeface="Arial"/>
              </a:rPr>
              <a:t>, </a:t>
            </a:r>
            <a:r>
              <a:rPr lang="en-US" sz="2350" spc="-15" dirty="0" err="1" smtClean="0">
                <a:latin typeface="Arial"/>
                <a:cs typeface="Arial"/>
              </a:rPr>
              <a:t>tạo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mối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quan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hệ</a:t>
            </a:r>
            <a:r>
              <a:rPr lang="en-US" sz="2350" spc="-15" dirty="0" smtClean="0">
                <a:latin typeface="Arial"/>
                <a:cs typeface="Arial"/>
              </a:rPr>
              <a:t>, </a:t>
            </a:r>
            <a:r>
              <a:rPr lang="en-US" sz="2350" spc="-15" dirty="0" err="1" smtClean="0">
                <a:latin typeface="Arial"/>
                <a:cs typeface="Arial"/>
              </a:rPr>
              <a:t>hình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thành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nghề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nghiệp</a:t>
            </a:r>
            <a:r>
              <a:rPr lang="en-US" sz="2350" spc="-15" dirty="0" smtClean="0">
                <a:latin typeface="Arial"/>
                <a:cs typeface="Arial"/>
              </a:rPr>
              <a:t>, </a:t>
            </a:r>
            <a:r>
              <a:rPr lang="en-US" sz="2350" spc="-15" dirty="0" err="1" smtClean="0">
                <a:latin typeface="Arial"/>
                <a:cs typeface="Arial"/>
              </a:rPr>
              <a:t>kết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hôn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lập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gia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đình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349740" cy="20726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Giai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đoạn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trưởng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thành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trẻ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spc="-15" dirty="0" smtClean="0">
                <a:latin typeface="Arial"/>
                <a:cs typeface="Arial"/>
              </a:rPr>
              <a:t>(22-40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)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4808220" algn="l"/>
                <a:tab pos="809244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Giai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đoạn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tương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đối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ổn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định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với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tập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trung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nghề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nghiệp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thiết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lập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địa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vị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xã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hội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380220" cy="20726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Chuyển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tiếp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giữa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cuộc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đời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spc="-15" dirty="0" smtClean="0">
                <a:latin typeface="Arial"/>
                <a:cs typeface="Arial"/>
              </a:rPr>
              <a:t>(40-50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)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684784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Nhiệm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vụ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sống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bao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gồm</a:t>
            </a:r>
            <a:r>
              <a:rPr lang="en-US" sz="2350" spc="-10" dirty="0" smtClean="0">
                <a:latin typeface="Arial"/>
                <a:cs typeface="Arial"/>
              </a:rPr>
              <a:t>: </a:t>
            </a:r>
            <a:r>
              <a:rPr lang="en-US" sz="2350" spc="-10" dirty="0" err="1" smtClean="0">
                <a:latin typeface="Arial"/>
                <a:cs typeface="Arial"/>
              </a:rPr>
              <a:t>phản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ánh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lại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khứ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điều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chỉnh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cấu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trúc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sống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cá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tính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hóa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829165" cy="207261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Thời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kỳ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trung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niên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spc="-15" dirty="0" smtClean="0">
                <a:latin typeface="Arial"/>
                <a:cs typeface="Arial"/>
              </a:rPr>
              <a:t>(45-60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)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  <a:tab pos="6939280" algn="l"/>
              </a:tabLst>
            </a:pPr>
            <a:r>
              <a:rPr lang="en-US" sz="2350" spc="-40" dirty="0" err="1" smtClean="0">
                <a:latin typeface="Arial"/>
                <a:cs typeface="Arial"/>
              </a:rPr>
              <a:t>Giai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đoạn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ổn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định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với</a:t>
            </a:r>
            <a:r>
              <a:rPr lang="en-US" sz="2350" spc="-40" dirty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trọng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tâm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là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theo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đuổi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những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mục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>
                <a:latin typeface="Arial"/>
                <a:cs typeface="Arial"/>
              </a:rPr>
              <a:t>tiêu</a:t>
            </a:r>
            <a:r>
              <a:rPr lang="en-US" sz="2350" spc="-40" dirty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có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 smtClean="0">
                <a:latin typeface="Arial"/>
                <a:cs typeface="Arial"/>
              </a:rPr>
              <a:t>điều</a:t>
            </a:r>
            <a:r>
              <a:rPr lang="en-US" sz="2350" spc="-40" dirty="0" smtClean="0">
                <a:latin typeface="Arial"/>
                <a:cs typeface="Arial"/>
              </a:rPr>
              <a:t> </a:t>
            </a:r>
            <a:r>
              <a:rPr lang="en-US" sz="2350" spc="-40" dirty="0" err="1">
                <a:latin typeface="Arial"/>
                <a:cs typeface="Arial"/>
              </a:rPr>
              <a:t>chỉnh</a:t>
            </a:r>
            <a:r>
              <a:rPr lang="en-US" sz="2350" spc="-40" dirty="0">
                <a:latin typeface="Arial"/>
                <a:cs typeface="Arial"/>
              </a:rPr>
              <a:t> 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87675"/>
            <a:ext cx="9690735" cy="2903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0"/>
              </a:spcBef>
              <a:buClr>
                <a:srgbClr val="689D9B"/>
              </a:buClr>
              <a:buSzPct val="85714"/>
              <a:buFont typeface="MS UI Gothic"/>
              <a:buChar char="▪"/>
              <a:tabLst>
                <a:tab pos="195580" algn="l"/>
              </a:tabLst>
            </a:pP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Thời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kỳ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chuyển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tiếp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i="1" spc="-15" dirty="0" err="1" smtClean="0">
                <a:solidFill>
                  <a:srgbClr val="FF0000"/>
                </a:solidFill>
                <a:latin typeface="Arial"/>
                <a:cs typeface="Arial"/>
              </a:rPr>
              <a:t>muộn</a:t>
            </a:r>
            <a:r>
              <a:rPr lang="en-US" sz="3150" i="1" spc="-1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3150" spc="-15" dirty="0" smtClean="0">
                <a:latin typeface="Arial"/>
                <a:cs typeface="Arial"/>
              </a:rPr>
              <a:t>(60-65 </a:t>
            </a:r>
            <a:r>
              <a:rPr lang="en-US" sz="3150" spc="-15" dirty="0" err="1" smtClean="0">
                <a:latin typeface="Arial"/>
                <a:cs typeface="Arial"/>
              </a:rPr>
              <a:t>tuổi</a:t>
            </a:r>
            <a:r>
              <a:rPr lang="en-US" sz="3150" spc="-15" dirty="0" smtClean="0">
                <a:latin typeface="Arial"/>
                <a:cs typeface="Arial"/>
              </a:rPr>
              <a:t>)</a:t>
            </a:r>
            <a:endParaRPr sz="3150" dirty="0">
              <a:latin typeface="Arial"/>
              <a:cs typeface="Arial"/>
            </a:endParaRPr>
          </a:p>
          <a:p>
            <a:pPr marL="2510790" marR="5080" lvl="1" indent="-229235">
              <a:lnSpc>
                <a:spcPct val="204599"/>
              </a:lnSpc>
              <a:spcBef>
                <a:spcPts val="70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511425" algn="l"/>
              </a:tabLst>
            </a:pPr>
            <a:r>
              <a:rPr lang="en-US" sz="2350" spc="-35" dirty="0" err="1" smtClean="0">
                <a:latin typeface="Arial"/>
                <a:cs typeface="Arial"/>
              </a:rPr>
              <a:t>Những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nhiệm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vụ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trong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cuộc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sống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bao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gồm</a:t>
            </a:r>
            <a:r>
              <a:rPr lang="en-US" sz="2350" spc="-35" dirty="0" smtClean="0">
                <a:latin typeface="Arial"/>
                <a:cs typeface="Arial"/>
              </a:rPr>
              <a:t>: </a:t>
            </a:r>
            <a:r>
              <a:rPr lang="en-US" sz="2350" spc="-35" dirty="0" err="1" smtClean="0">
                <a:latin typeface="Arial"/>
                <a:cs typeface="Arial"/>
              </a:rPr>
              <a:t>giảm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thể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chất</a:t>
            </a:r>
            <a:r>
              <a:rPr lang="en-US" sz="2350" spc="-35" dirty="0" smtClean="0">
                <a:latin typeface="Arial"/>
                <a:cs typeface="Arial"/>
              </a:rPr>
              <a:t>, </a:t>
            </a:r>
            <a:r>
              <a:rPr lang="en-US" sz="2350" spc="-35" dirty="0" err="1" smtClean="0">
                <a:latin typeface="Arial"/>
                <a:cs typeface="Arial"/>
              </a:rPr>
              <a:t>mất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vai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trò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sinh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sản</a:t>
            </a:r>
            <a:r>
              <a:rPr lang="en-US" sz="2350" spc="-35" dirty="0" smtClean="0">
                <a:latin typeface="Arial"/>
                <a:cs typeface="Arial"/>
              </a:rPr>
              <a:t>, </a:t>
            </a:r>
            <a:r>
              <a:rPr lang="en-US" sz="2350" spc="-35" dirty="0" err="1" smtClean="0">
                <a:latin typeface="Arial"/>
                <a:cs typeface="Arial"/>
              </a:rPr>
              <a:t>sắp</a:t>
            </a:r>
            <a:r>
              <a:rPr lang="en-US" sz="2350" spc="-35" dirty="0" smtClean="0">
                <a:latin typeface="Arial"/>
                <a:cs typeface="Arial"/>
              </a:rPr>
              <a:t> qua </a:t>
            </a:r>
            <a:r>
              <a:rPr lang="en-US" sz="2350" spc="-35" dirty="0" err="1" smtClean="0">
                <a:latin typeface="Arial"/>
                <a:cs typeface="Arial"/>
              </a:rPr>
              <a:t>đời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3400" dirty="0">
              <a:latin typeface="Times New Roman"/>
              <a:cs typeface="Times New Roman"/>
            </a:endParaRPr>
          </a:p>
          <a:p>
            <a:pPr marL="2281555">
              <a:lnSpc>
                <a:spcPct val="100000"/>
              </a:lnSpc>
            </a:pPr>
            <a:r>
              <a:rPr sz="2000" spc="375" dirty="0">
                <a:solidFill>
                  <a:srgbClr val="689D9B"/>
                </a:solidFill>
                <a:latin typeface="MS UI Gothic"/>
                <a:cs typeface="MS UI Gothic"/>
              </a:rPr>
              <a:t>▪</a:t>
            </a:r>
            <a:endParaRPr sz="2000" dirty="0">
              <a:latin typeface="MS UI Gothic"/>
              <a:cs typeface="MS UI Gothic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971140"/>
            <a:ext cx="27024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giai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đoạn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2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61052" y="2469388"/>
            <a:ext cx="5828030" cy="129394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b="1" spc="-5" dirty="0" err="1" smtClean="0">
                <a:latin typeface="Arial"/>
                <a:cs typeface="Arial"/>
              </a:rPr>
              <a:t>Những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>
                <a:latin typeface="Arial"/>
                <a:cs typeface="Arial"/>
              </a:rPr>
              <a:t>h</a:t>
            </a:r>
            <a:r>
              <a:rPr lang="en-US" sz="2350" b="1" spc="-5" dirty="0" err="1" smtClean="0">
                <a:latin typeface="Arial"/>
                <a:cs typeface="Arial"/>
              </a:rPr>
              <a:t>ọc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thuyết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đặc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trưng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văn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hóa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89D9B"/>
              </a:buClr>
              <a:buFont typeface="MS UI Gothic"/>
              <a:buChar char="▪"/>
            </a:pPr>
            <a:endParaRPr sz="360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b="1" spc="-5" dirty="0" err="1" smtClean="0">
                <a:latin typeface="Arial"/>
                <a:cs typeface="Arial"/>
              </a:rPr>
              <a:t>Hầu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hết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phát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triển</a:t>
            </a:r>
            <a:r>
              <a:rPr lang="en-US" sz="2350" b="1" spc="-5" dirty="0" smtClean="0">
                <a:latin typeface="Arial"/>
                <a:cs typeface="Arial"/>
              </a:rPr>
              <a:t> ở </a:t>
            </a:r>
            <a:r>
              <a:rPr lang="en-US" sz="2350" b="1" spc="-5" dirty="0" err="1" smtClean="0">
                <a:latin typeface="Arial"/>
                <a:cs typeface="Arial"/>
              </a:rPr>
              <a:t>phương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Tây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7875" y="685800"/>
            <a:ext cx="112303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Phê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bình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đối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với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các</a:t>
            </a:r>
            <a:r>
              <a:rPr lang="en-US" sz="4000" b="1" dirty="0" smtClean="0"/>
              <a:t> </a:t>
            </a:r>
            <a:r>
              <a:rPr lang="en-US" sz="4000" b="1" dirty="0" err="1"/>
              <a:t>h</a:t>
            </a:r>
            <a:r>
              <a:rPr lang="en-US" sz="4000" b="1" dirty="0" err="1" smtClean="0"/>
              <a:t>ọc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thuyết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về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tuổi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và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giai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đoạn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790569" y="2378011"/>
            <a:ext cx="7833359" cy="27375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>
              <a:lnSpc>
                <a:spcPct val="150000"/>
              </a:lnSpc>
            </a:pPr>
            <a:r>
              <a:rPr lang="en-US" sz="2350" b="1" spc="-10" dirty="0" err="1" smtClean="0">
                <a:latin typeface="Arial"/>
                <a:cs typeface="Arial"/>
              </a:rPr>
              <a:t>Bằng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chứng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cho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những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>
                <a:latin typeface="Arial"/>
                <a:cs typeface="Arial"/>
              </a:rPr>
              <a:t>h</a:t>
            </a:r>
            <a:r>
              <a:rPr lang="en-US" sz="2350" b="1" spc="-10" dirty="0" err="1" smtClean="0">
                <a:latin typeface="Arial"/>
                <a:cs typeface="Arial"/>
              </a:rPr>
              <a:t>ọc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thuyết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cũ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như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>
                <a:latin typeface="Arial"/>
                <a:cs typeface="Arial"/>
              </a:rPr>
              <a:t>h</a:t>
            </a:r>
            <a:r>
              <a:rPr lang="en-US" sz="2350" b="1" spc="-10" dirty="0" err="1" smtClean="0">
                <a:latin typeface="Arial"/>
                <a:cs typeface="Arial"/>
              </a:rPr>
              <a:t>ọc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thuyết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của</a:t>
            </a:r>
            <a:r>
              <a:rPr lang="en-US" sz="2350" b="1" spc="-10" dirty="0" smtClean="0">
                <a:latin typeface="Arial"/>
                <a:cs typeface="Arial"/>
              </a:rPr>
              <a:t> Freud </a:t>
            </a:r>
            <a:r>
              <a:rPr lang="en-US" sz="2350" b="1" spc="-10" dirty="0" err="1" smtClean="0">
                <a:latin typeface="Arial"/>
                <a:cs typeface="Arial"/>
              </a:rPr>
              <a:t>và</a:t>
            </a:r>
            <a:r>
              <a:rPr lang="en-US" sz="2350" b="1" spc="-10" dirty="0" smtClean="0">
                <a:latin typeface="Arial"/>
                <a:cs typeface="Arial"/>
              </a:rPr>
              <a:t> Piaget </a:t>
            </a:r>
            <a:r>
              <a:rPr lang="en-US" sz="2350" b="1" spc="-10" dirty="0" err="1" smtClean="0">
                <a:latin typeface="Arial"/>
                <a:cs typeface="Arial"/>
              </a:rPr>
              <a:t>rất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yếu</a:t>
            </a:r>
            <a:endParaRPr sz="2350" dirty="0" smtClean="0">
              <a:latin typeface="Arial"/>
              <a:cs typeface="Arial"/>
            </a:endParaRPr>
          </a:p>
          <a:p>
            <a:pPr marL="195580" marR="253365" indent="-182880">
              <a:lnSpc>
                <a:spcPct val="204599"/>
              </a:lnSpc>
              <a:spcBef>
                <a:spcPts val="12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</a:tabLst>
            </a:pPr>
            <a:r>
              <a:rPr lang="en-US" sz="2350" b="1" spc="-10" dirty="0" err="1" smtClean="0">
                <a:latin typeface="Arial"/>
                <a:cs typeface="Arial"/>
              </a:rPr>
              <a:t>Những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>
                <a:latin typeface="Arial"/>
                <a:cs typeface="Arial"/>
              </a:rPr>
              <a:t>h</a:t>
            </a:r>
            <a:r>
              <a:rPr lang="en-US" sz="2350" b="1" spc="-10" dirty="0" err="1" smtClean="0">
                <a:latin typeface="Arial"/>
                <a:cs typeface="Arial"/>
              </a:rPr>
              <a:t>ọc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thuyết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không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thể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hiện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trải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nghiệm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của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những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cá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nhân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không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bình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thường</a:t>
            </a:r>
            <a:r>
              <a:rPr lang="en-US" sz="2350" b="1" spc="-10" dirty="0" smtClean="0">
                <a:latin typeface="Arial"/>
                <a:cs typeface="Arial"/>
              </a:rPr>
              <a:t>/</a:t>
            </a:r>
            <a:r>
              <a:rPr lang="en-US" sz="2350" b="1" spc="-10" dirty="0" err="1" smtClean="0">
                <a:latin typeface="Arial"/>
                <a:cs typeface="Arial"/>
              </a:rPr>
              <a:t>không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phổ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biến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02752" y="0"/>
            <a:ext cx="3886200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919471"/>
            <a:ext cx="12188952" cy="1938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6111" y="2322576"/>
            <a:ext cx="1078992" cy="1088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0411" y="2436876"/>
            <a:ext cx="859790" cy="868680"/>
          </a:xfrm>
          <a:custGeom>
            <a:avLst/>
            <a:gdLst/>
            <a:ahLst/>
            <a:cxnLst/>
            <a:rect l="l" t="t" r="r" b="b"/>
            <a:pathLst>
              <a:path w="859789" h="868679">
                <a:moveTo>
                  <a:pt x="0" y="434339"/>
                </a:moveTo>
                <a:lnTo>
                  <a:pt x="2521" y="387009"/>
                </a:lnTo>
                <a:lnTo>
                  <a:pt x="9912" y="341156"/>
                </a:lnTo>
                <a:lnTo>
                  <a:pt x="21910" y="297045"/>
                </a:lnTo>
                <a:lnTo>
                  <a:pt x="38252" y="254941"/>
                </a:lnTo>
                <a:lnTo>
                  <a:pt x="58676" y="215109"/>
                </a:lnTo>
                <a:lnTo>
                  <a:pt x="82921" y="177814"/>
                </a:lnTo>
                <a:lnTo>
                  <a:pt x="110724" y="143320"/>
                </a:lnTo>
                <a:lnTo>
                  <a:pt x="141822" y="111892"/>
                </a:lnTo>
                <a:lnTo>
                  <a:pt x="175954" y="83795"/>
                </a:lnTo>
                <a:lnTo>
                  <a:pt x="212857" y="59294"/>
                </a:lnTo>
                <a:lnTo>
                  <a:pt x="252270" y="38654"/>
                </a:lnTo>
                <a:lnTo>
                  <a:pt x="293929" y="22140"/>
                </a:lnTo>
                <a:lnTo>
                  <a:pt x="337573" y="10016"/>
                </a:lnTo>
                <a:lnTo>
                  <a:pt x="382940" y="2548"/>
                </a:lnTo>
                <a:lnTo>
                  <a:pt x="429768" y="0"/>
                </a:lnTo>
                <a:lnTo>
                  <a:pt x="476597" y="2548"/>
                </a:lnTo>
                <a:lnTo>
                  <a:pt x="521965" y="10016"/>
                </a:lnTo>
                <a:lnTo>
                  <a:pt x="565611" y="22140"/>
                </a:lnTo>
                <a:lnTo>
                  <a:pt x="607271" y="38654"/>
                </a:lnTo>
                <a:lnTo>
                  <a:pt x="646684" y="59294"/>
                </a:lnTo>
                <a:lnTo>
                  <a:pt x="683587" y="83795"/>
                </a:lnTo>
                <a:lnTo>
                  <a:pt x="717718" y="111892"/>
                </a:lnTo>
                <a:lnTo>
                  <a:pt x="748816" y="143320"/>
                </a:lnTo>
                <a:lnTo>
                  <a:pt x="776618" y="177814"/>
                </a:lnTo>
                <a:lnTo>
                  <a:pt x="800862" y="215109"/>
                </a:lnTo>
                <a:lnTo>
                  <a:pt x="821285" y="254941"/>
                </a:lnTo>
                <a:lnTo>
                  <a:pt x="837626" y="297045"/>
                </a:lnTo>
                <a:lnTo>
                  <a:pt x="849623" y="341156"/>
                </a:lnTo>
                <a:lnTo>
                  <a:pt x="857014" y="387009"/>
                </a:lnTo>
                <a:lnTo>
                  <a:pt x="859536" y="434339"/>
                </a:lnTo>
                <a:lnTo>
                  <a:pt x="857014" y="481670"/>
                </a:lnTo>
                <a:lnTo>
                  <a:pt x="849623" y="527523"/>
                </a:lnTo>
                <a:lnTo>
                  <a:pt x="837626" y="571634"/>
                </a:lnTo>
                <a:lnTo>
                  <a:pt x="821285" y="613738"/>
                </a:lnTo>
                <a:lnTo>
                  <a:pt x="800862" y="653570"/>
                </a:lnTo>
                <a:lnTo>
                  <a:pt x="776618" y="690865"/>
                </a:lnTo>
                <a:lnTo>
                  <a:pt x="748816" y="725359"/>
                </a:lnTo>
                <a:lnTo>
                  <a:pt x="717718" y="756787"/>
                </a:lnTo>
                <a:lnTo>
                  <a:pt x="683587" y="784884"/>
                </a:lnTo>
                <a:lnTo>
                  <a:pt x="646684" y="809385"/>
                </a:lnTo>
                <a:lnTo>
                  <a:pt x="607271" y="830025"/>
                </a:lnTo>
                <a:lnTo>
                  <a:pt x="565611" y="846539"/>
                </a:lnTo>
                <a:lnTo>
                  <a:pt x="521965" y="858663"/>
                </a:lnTo>
                <a:lnTo>
                  <a:pt x="476597" y="866131"/>
                </a:lnTo>
                <a:lnTo>
                  <a:pt x="429768" y="868679"/>
                </a:lnTo>
                <a:lnTo>
                  <a:pt x="382940" y="866131"/>
                </a:lnTo>
                <a:lnTo>
                  <a:pt x="337573" y="858663"/>
                </a:lnTo>
                <a:lnTo>
                  <a:pt x="293929" y="846539"/>
                </a:lnTo>
                <a:lnTo>
                  <a:pt x="252270" y="830025"/>
                </a:lnTo>
                <a:lnTo>
                  <a:pt x="212857" y="809385"/>
                </a:lnTo>
                <a:lnTo>
                  <a:pt x="175954" y="784884"/>
                </a:lnTo>
                <a:lnTo>
                  <a:pt x="141822" y="756787"/>
                </a:lnTo>
                <a:lnTo>
                  <a:pt x="110724" y="725359"/>
                </a:lnTo>
                <a:lnTo>
                  <a:pt x="82921" y="690865"/>
                </a:lnTo>
                <a:lnTo>
                  <a:pt x="58676" y="653570"/>
                </a:lnTo>
                <a:lnTo>
                  <a:pt x="38252" y="613738"/>
                </a:lnTo>
                <a:lnTo>
                  <a:pt x="21910" y="571634"/>
                </a:lnTo>
                <a:lnTo>
                  <a:pt x="9912" y="527523"/>
                </a:lnTo>
                <a:lnTo>
                  <a:pt x="2521" y="481670"/>
                </a:lnTo>
                <a:lnTo>
                  <a:pt x="0" y="434339"/>
                </a:lnTo>
                <a:close/>
              </a:path>
            </a:pathLst>
          </a:custGeom>
          <a:ln w="274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245614" y="4893209"/>
            <a:ext cx="7700645" cy="1352934"/>
          </a:xfrm>
          <a:prstGeom prst="rect">
            <a:avLst/>
          </a:prstGeom>
        </p:spPr>
        <p:txBody>
          <a:bodyPr vert="horz" wrap="square" lIns="0" tIns="13843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90"/>
              </a:spcBef>
              <a:buChar char="-"/>
              <a:tabLst>
                <a:tab pos="19621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mềm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dẻo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tính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đàn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hồi</a:t>
            </a:r>
            <a:endParaRPr sz="2350" dirty="0" smtClean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000"/>
              </a:spcBef>
              <a:buChar char="-"/>
              <a:tabLst>
                <a:tab pos="196215" algn="l"/>
                <a:tab pos="1464945" algn="l"/>
                <a:tab pos="3173730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Những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Học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thuyết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của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sz="2350" spc="-55" dirty="0" err="1" smtClean="0">
                <a:latin typeface="Arial"/>
                <a:cs typeface="Arial"/>
              </a:rPr>
              <a:t>Vygotsky</a:t>
            </a:r>
            <a:r>
              <a:rPr sz="2350" spc="-55" dirty="0" smtClean="0">
                <a:latin typeface="Arial"/>
                <a:cs typeface="Arial"/>
              </a:rPr>
              <a:t>,</a:t>
            </a:r>
            <a:r>
              <a:rPr lang="en-US" sz="2350" spc="-55" dirty="0" smtClean="0">
                <a:latin typeface="Arial"/>
                <a:cs typeface="Arial"/>
              </a:rPr>
              <a:t> </a:t>
            </a:r>
            <a:r>
              <a:rPr sz="2350" spc="-20" dirty="0" smtClean="0">
                <a:latin typeface="Arial"/>
                <a:cs typeface="Arial"/>
              </a:rPr>
              <a:t>Bates</a:t>
            </a:r>
            <a:r>
              <a:rPr sz="2350" spc="-20" dirty="0">
                <a:latin typeface="Arial"/>
                <a:cs typeface="Arial"/>
              </a:rPr>
              <a:t>, Elder </a:t>
            </a:r>
            <a:r>
              <a:rPr sz="2350" spc="-30" dirty="0">
                <a:latin typeface="Arial"/>
                <a:cs typeface="Arial"/>
              </a:rPr>
              <a:t>and</a:t>
            </a:r>
            <a:r>
              <a:rPr sz="2350" spc="50" dirty="0">
                <a:latin typeface="Arial"/>
                <a:cs typeface="Arial"/>
              </a:rPr>
              <a:t> </a:t>
            </a:r>
            <a:r>
              <a:rPr sz="2350" spc="-5" dirty="0">
                <a:latin typeface="Arial"/>
                <a:cs typeface="Arial"/>
              </a:rPr>
              <a:t>Bronfrenbrenner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63971" y="2035076"/>
            <a:ext cx="913262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Những</a:t>
            </a:r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7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quan</a:t>
            </a:r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7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điểm</a:t>
            </a:r>
            <a:r>
              <a:rPr lang="en-US" sz="7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72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khác</a:t>
            </a:r>
            <a:endParaRPr lang="en-US" sz="72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</a:t>
            </a:r>
            <a:r>
              <a:rPr lang="en-US" sz="7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ề</a:t>
            </a:r>
            <a:r>
              <a:rPr 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7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sự</a:t>
            </a:r>
            <a:r>
              <a:rPr 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7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phát</a:t>
            </a:r>
            <a:r>
              <a:rPr lang="en-U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7200" b="1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triển</a:t>
            </a:r>
            <a:endParaRPr lang="en-U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0160"/>
            <a:ext cx="12192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49222" y="2405443"/>
            <a:ext cx="10038080" cy="44714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>
              <a:lnSpc>
                <a:spcPct val="100000"/>
              </a:lnSpc>
            </a:pPr>
            <a:r>
              <a:rPr lang="en-US" sz="2350" spc="-5" dirty="0" err="1" smtClean="0">
                <a:latin typeface="Arial"/>
                <a:cs typeface="Arial"/>
              </a:rPr>
              <a:t>Tính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mềm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dẻo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thần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kinh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là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khả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năng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thay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đổi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của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não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nhờ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vào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trải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nghiệm</a:t>
            </a:r>
            <a:endParaRPr sz="2350" dirty="0">
              <a:latin typeface="Arial"/>
              <a:cs typeface="Arial"/>
            </a:endParaRPr>
          </a:p>
          <a:p>
            <a:pPr marL="195580" marR="5080" indent="-182880">
              <a:lnSpc>
                <a:spcPct val="204599"/>
              </a:lnSpc>
              <a:spcBef>
                <a:spcPts val="12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5754370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Những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thay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đổi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về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cấu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trúc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và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chức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năng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trong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não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xảy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ra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và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sự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kết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nối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trong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não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có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thể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thay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đổi</a:t>
            </a:r>
            <a:r>
              <a:rPr lang="en-US" sz="2350" dirty="0" smtClean="0">
                <a:latin typeface="Arial"/>
                <a:cs typeface="Arial"/>
              </a:rPr>
              <a:t>, </a:t>
            </a:r>
            <a:r>
              <a:rPr lang="en-US" sz="2350" dirty="0" err="1" smtClean="0">
                <a:latin typeface="Arial"/>
                <a:cs typeface="Arial"/>
              </a:rPr>
              <a:t>thay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đổi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mạnh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lên</a:t>
            </a:r>
            <a:r>
              <a:rPr lang="en-US" sz="2350" dirty="0" smtClean="0">
                <a:latin typeface="Arial"/>
                <a:cs typeface="Arial"/>
              </a:rPr>
              <a:t> hay </a:t>
            </a:r>
            <a:r>
              <a:rPr lang="en-US" sz="2350" dirty="0" err="1" smtClean="0">
                <a:latin typeface="Arial"/>
                <a:cs typeface="Arial"/>
              </a:rPr>
              <a:t>yếu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phụ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thuộc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vào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trải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nghiệm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689D9B"/>
              </a:buClr>
              <a:buFont typeface="MS UI Gothic"/>
              <a:buChar char="▪"/>
            </a:pPr>
            <a:endParaRPr sz="355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cấu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trúc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kết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nối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của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não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thì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đàn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hồi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dễ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uốn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dẻo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700" spc="325" dirty="0">
                <a:solidFill>
                  <a:srgbClr val="689D9B"/>
                </a:solidFill>
                <a:latin typeface="MS UI Gothic"/>
                <a:cs typeface="MS UI Gothic"/>
              </a:rPr>
              <a:t>▪</a:t>
            </a:r>
            <a:endParaRPr sz="1700" dirty="0">
              <a:latin typeface="MS UI Gothic"/>
              <a:cs typeface="MS UI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9144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Tính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mềm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dẻo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94914" y="1840738"/>
            <a:ext cx="9343390" cy="30413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đàn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hồi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giải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thích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như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thay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đổi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89D9B"/>
              </a:buClr>
              <a:buFont typeface="MS UI Gothic"/>
              <a:buChar char="▪"/>
            </a:pPr>
            <a:endParaRPr sz="3850" dirty="0">
              <a:latin typeface="Times New Roman"/>
              <a:cs typeface="Times New Roman"/>
            </a:endParaRPr>
          </a:p>
          <a:p>
            <a:pPr marL="278130" indent="-26543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278130" algn="l"/>
                <a:tab pos="278765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Cơ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thể</a:t>
            </a:r>
            <a:r>
              <a:rPr lang="en-US" sz="2350" dirty="0" smtClean="0">
                <a:latin typeface="Arial"/>
                <a:cs typeface="Arial"/>
              </a:rPr>
              <a:t> (</a:t>
            </a:r>
            <a:r>
              <a:rPr lang="en-US" sz="2350" dirty="0" err="1" smtClean="0">
                <a:latin typeface="Arial"/>
                <a:cs typeface="Arial"/>
              </a:rPr>
              <a:t>trẻ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nhỏ</a:t>
            </a:r>
            <a:r>
              <a:rPr lang="en-US" sz="2350" dirty="0" smtClean="0">
                <a:latin typeface="Arial"/>
                <a:cs typeface="Arial"/>
              </a:rPr>
              <a:t>)</a:t>
            </a:r>
            <a:endParaRPr lang="en-US" sz="2350" spc="-5" dirty="0" smtClean="0">
              <a:latin typeface="Arial"/>
              <a:cs typeface="Arial"/>
            </a:endParaRPr>
          </a:p>
          <a:p>
            <a:pPr marL="195580" marR="5080" indent="-182880">
              <a:lnSpc>
                <a:spcPct val="214800"/>
              </a:lnSpc>
              <a:spcBef>
                <a:spcPts val="115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278130" algn="l"/>
                <a:tab pos="278765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Môi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trường</a:t>
            </a:r>
            <a:r>
              <a:rPr lang="en-US" sz="2350" spc="-5" dirty="0" smtClean="0">
                <a:latin typeface="Arial"/>
                <a:cs typeface="Arial"/>
              </a:rPr>
              <a:t> (</a:t>
            </a:r>
            <a:r>
              <a:rPr lang="en-US" sz="2350" spc="-5" dirty="0" err="1" smtClean="0">
                <a:latin typeface="Arial"/>
                <a:cs typeface="Arial"/>
              </a:rPr>
              <a:t>bao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gồm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những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đặc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trưng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về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văn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hóa</a:t>
            </a:r>
            <a:r>
              <a:rPr lang="en-US" sz="2350" spc="-5" dirty="0" smtClean="0">
                <a:latin typeface="Arial"/>
                <a:cs typeface="Arial"/>
              </a:rPr>
              <a:t>, </a:t>
            </a:r>
            <a:r>
              <a:rPr lang="en-US" sz="2350" spc="-5" dirty="0" err="1" smtClean="0">
                <a:latin typeface="Arial"/>
                <a:cs typeface="Arial"/>
              </a:rPr>
              <a:t>thể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chất</a:t>
            </a:r>
            <a:r>
              <a:rPr lang="en-US" sz="2350" spc="-5" dirty="0" smtClean="0">
                <a:latin typeface="Arial"/>
                <a:cs typeface="Arial"/>
              </a:rPr>
              <a:t>, </a:t>
            </a:r>
            <a:r>
              <a:rPr lang="en-US" sz="2350" spc="-5" dirty="0" err="1" smtClean="0">
                <a:latin typeface="Arial"/>
                <a:cs typeface="Arial"/>
              </a:rPr>
              <a:t>kinh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tế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xã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hội</a:t>
            </a:r>
            <a:r>
              <a:rPr lang="en-US" sz="2350" spc="-5" dirty="0" smtClean="0">
                <a:latin typeface="Arial"/>
                <a:cs typeface="Arial"/>
              </a:rPr>
              <a:t>)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218182" y="1688338"/>
            <a:ext cx="9655175" cy="335296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50000"/>
              </a:lnSpc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Khi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não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trưởng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thành</a:t>
            </a:r>
            <a:r>
              <a:rPr lang="en-US" sz="2350" spc="-25" dirty="0" smtClean="0">
                <a:latin typeface="Arial"/>
                <a:cs typeface="Arial"/>
              </a:rPr>
              <a:t>, </a:t>
            </a:r>
            <a:r>
              <a:rPr lang="en-US" sz="2350" spc="-25" dirty="0" err="1" smtClean="0">
                <a:latin typeface="Arial"/>
                <a:cs typeface="Arial"/>
              </a:rPr>
              <a:t>trẻ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tham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gia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vào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những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hoạt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động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mang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tính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thử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thách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hơn</a:t>
            </a:r>
            <a:r>
              <a:rPr lang="en-US" sz="2350" spc="-25" dirty="0" smtClean="0">
                <a:latin typeface="Arial"/>
                <a:cs typeface="Arial"/>
              </a:rPr>
              <a:t>, </a:t>
            </a:r>
            <a:r>
              <a:rPr lang="en-US" sz="2350" spc="-25" dirty="0" err="1" smtClean="0">
                <a:latin typeface="Arial"/>
                <a:cs typeface="Arial"/>
              </a:rPr>
              <a:t>chức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năng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của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hệ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thần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kinh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trung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ương</a:t>
            </a:r>
            <a:r>
              <a:rPr lang="en-US" sz="2350" spc="-25" dirty="0" smtClean="0">
                <a:latin typeface="Arial"/>
                <a:cs typeface="Arial"/>
              </a:rPr>
              <a:t> chi </a:t>
            </a:r>
            <a:r>
              <a:rPr lang="en-US" sz="2350" spc="-25" dirty="0" err="1" smtClean="0">
                <a:latin typeface="Arial"/>
                <a:cs typeface="Arial"/>
              </a:rPr>
              <a:t>phối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cho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các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hoạt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động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được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điều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chỉnh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nhờ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vào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tham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gia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những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hoạt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động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này</a:t>
            </a:r>
            <a:endParaRPr sz="2350" dirty="0" smtClean="0">
              <a:latin typeface="Arial"/>
              <a:cs typeface="Arial"/>
            </a:endParaRPr>
          </a:p>
          <a:p>
            <a:pPr marL="195580" marR="5080" indent="-182880">
              <a:lnSpc>
                <a:spcPct val="214800"/>
              </a:lnSpc>
              <a:spcBef>
                <a:spcPts val="12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  <a:tab pos="3120390" algn="l"/>
                <a:tab pos="6448425" algn="l"/>
                <a:tab pos="8157209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Trải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nghiệm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của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đứa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trẻ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tạo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ra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những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kết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nối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thần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kinh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mới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trong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não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và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tạo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ra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những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thay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đổi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cấu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trúc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50720" y="1982216"/>
            <a:ext cx="9596120" cy="28828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50000"/>
              </a:lnSpc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1467485" algn="l"/>
                <a:tab pos="7204709" algn="l"/>
              </a:tabLst>
            </a:pPr>
            <a:r>
              <a:rPr lang="vi-VN" sz="2350" spc="-10" dirty="0">
                <a:cs typeface="Arial"/>
              </a:rPr>
              <a:t>Quá trình động, đặc trưng bởi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duy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trì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kết </a:t>
            </a:r>
            <a:r>
              <a:rPr lang="vi-VN" sz="2350" spc="-10" dirty="0">
                <a:latin typeface="Arial" panose="020B0604020202020204" pitchFamily="34" charset="0"/>
                <a:cs typeface="Arial" panose="020B0604020202020204" pitchFamily="34" charset="0"/>
              </a:rPr>
              <a:t>quả tốt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mặc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dù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vi-VN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mối</a:t>
            </a:r>
            <a:r>
              <a:rPr lang="vi-VN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350" spc="-10" dirty="0">
                <a:latin typeface="Arial" panose="020B0604020202020204" pitchFamily="34" charset="0"/>
                <a:cs typeface="Arial" panose="020B0604020202020204" pitchFamily="34" charset="0"/>
              </a:rPr>
              <a:t>đe dọa</a:t>
            </a:r>
            <a:r>
              <a:rPr lang="vi-VN" sz="2350" spc="-10" dirty="0">
                <a:cs typeface="Arial"/>
              </a:rPr>
              <a:t> nghiêm trọng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hưởng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nghi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US" sz="2350" spc="-1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50" spc="-1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triển</a:t>
            </a:r>
            <a:endParaRPr lang="vi-VN" sz="23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5580" marR="5080" indent="-182880">
              <a:lnSpc>
                <a:spcPct val="150000"/>
              </a:lnSpc>
              <a:spcBef>
                <a:spcPts val="12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1623060" algn="l"/>
                <a:tab pos="601345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chịu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đựng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đến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từ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điều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bình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thường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hằng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ngày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người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bình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thường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trong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trí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óc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não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cơ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thể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trẻ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trong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đình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mối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quan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hệ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trong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đồng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0720" y="838200"/>
            <a:ext cx="4831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Khả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năng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chịu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đựng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613661" y="1588071"/>
            <a:ext cx="9186545" cy="38767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marR="534670" indent="-182880" algn="just">
              <a:lnSpc>
                <a:spcPct val="204599"/>
              </a:lnSpc>
              <a:spcBef>
                <a:spcPts val="12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Kiên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cường</a:t>
            </a:r>
            <a:r>
              <a:rPr lang="en-US" sz="2350" spc="-5" dirty="0" smtClean="0">
                <a:latin typeface="Arial"/>
                <a:cs typeface="Arial"/>
              </a:rPr>
              <a:t>: </a:t>
            </a:r>
            <a:r>
              <a:rPr lang="en-US" sz="2350" spc="-5" dirty="0" err="1" smtClean="0">
                <a:latin typeface="Arial"/>
                <a:cs typeface="Arial"/>
              </a:rPr>
              <a:t>nếu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phải</a:t>
            </a:r>
            <a:r>
              <a:rPr lang="en-US" sz="2350" spc="-5" dirty="0" smtClean="0">
                <a:latin typeface="Arial"/>
                <a:cs typeface="Arial"/>
              </a:rPr>
              <a:t> ở </a:t>
            </a:r>
            <a:r>
              <a:rPr lang="en-US" sz="2350" spc="-5" dirty="0" err="1" smtClean="0">
                <a:latin typeface="Arial"/>
                <a:cs typeface="Arial"/>
              </a:rPr>
              <a:t>trong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những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hoàn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cảnh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bất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lợi</a:t>
            </a:r>
            <a:r>
              <a:rPr lang="en-US" sz="2350" spc="-5" dirty="0" smtClean="0">
                <a:latin typeface="Arial"/>
                <a:cs typeface="Arial"/>
              </a:rPr>
              <a:t>, </a:t>
            </a:r>
            <a:r>
              <a:rPr lang="en-US" sz="2350" spc="-5" dirty="0" err="1" smtClean="0">
                <a:latin typeface="Arial"/>
                <a:cs typeface="Arial"/>
              </a:rPr>
              <a:t>mang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lại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sự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thích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nghi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và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phát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triển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hành</a:t>
            </a:r>
            <a:r>
              <a:rPr lang="en-US" sz="2350" spc="-5" dirty="0" smtClean="0">
                <a:latin typeface="Arial"/>
                <a:cs typeface="Arial"/>
              </a:rPr>
              <a:t> vi </a:t>
            </a:r>
            <a:r>
              <a:rPr lang="en-US" sz="2350" spc="-5" dirty="0" err="1" smtClean="0">
                <a:latin typeface="Arial"/>
                <a:cs typeface="Arial"/>
              </a:rPr>
              <a:t>tích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cực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của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cá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nhân</a:t>
            </a:r>
            <a:endParaRPr lang="en-US" sz="2350" spc="-5" dirty="0" smtClean="0">
              <a:latin typeface="Arial"/>
              <a:cs typeface="Arial"/>
            </a:endParaRPr>
          </a:p>
          <a:p>
            <a:pPr marL="195580" marR="534670" indent="-182880" algn="just">
              <a:lnSpc>
                <a:spcPct val="204599"/>
              </a:lnSpc>
              <a:spcBef>
                <a:spcPts val="12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Sự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chịu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đựng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liên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quan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đến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những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tính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cách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nội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quan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của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trẻ</a:t>
            </a:r>
            <a:r>
              <a:rPr lang="en-US" sz="2350" spc="-5" dirty="0" smtClean="0">
                <a:latin typeface="Arial"/>
                <a:cs typeface="Arial"/>
              </a:rPr>
              <a:t>, </a:t>
            </a:r>
            <a:r>
              <a:rPr lang="en-US" sz="2350" spc="-5" dirty="0" err="1" smtClean="0">
                <a:latin typeface="Arial"/>
                <a:cs typeface="Arial"/>
              </a:rPr>
              <a:t>giúp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trẻ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có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thể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vượt</a:t>
            </a:r>
            <a:r>
              <a:rPr lang="en-US" sz="2350" spc="-5" dirty="0" smtClean="0">
                <a:latin typeface="Arial"/>
                <a:cs typeface="Arial"/>
              </a:rPr>
              <a:t> qua </a:t>
            </a:r>
            <a:r>
              <a:rPr lang="en-US" sz="2350" spc="-5" dirty="0" err="1" smtClean="0">
                <a:latin typeface="Arial"/>
                <a:cs typeface="Arial"/>
              </a:rPr>
              <a:t>và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phát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triển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mặc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dù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có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nhiều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yếu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tố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nguy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cơ</a:t>
            </a:r>
            <a:r>
              <a:rPr lang="en-US" sz="2350" spc="-5" dirty="0" smtClean="0">
                <a:latin typeface="Arial"/>
                <a:cs typeface="Arial"/>
              </a:rPr>
              <a:t> ở </a:t>
            </a:r>
            <a:r>
              <a:rPr lang="en-US" sz="2350" spc="-5" dirty="0" err="1" smtClean="0">
                <a:latin typeface="Arial"/>
                <a:cs typeface="Arial"/>
              </a:rPr>
              <a:t>môi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trường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162786" y="1015619"/>
            <a:ext cx="3118002" cy="5675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49222" y="2405443"/>
            <a:ext cx="8914130" cy="204222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dirty="0" err="1" smtClean="0">
                <a:latin typeface="Arial"/>
                <a:cs typeface="Arial"/>
              </a:rPr>
              <a:t>Học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thuyết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của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sự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phát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triển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nhận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thức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cao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hơn</a:t>
            </a:r>
            <a:endParaRPr lang="en-US" sz="360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endParaRPr lang="en-US" sz="3600" spc="-1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5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Nhấn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mạnh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ảnh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hưởng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hóa</a:t>
            </a:r>
            <a:r>
              <a:rPr lang="en-US" sz="2350" spc="-10" dirty="0" smtClean="0">
                <a:latin typeface="Arial"/>
                <a:cs typeface="Arial"/>
              </a:rPr>
              <a:t> – </a:t>
            </a:r>
            <a:r>
              <a:rPr lang="en-US" sz="2350" spc="-10" dirty="0" err="1" smtClean="0">
                <a:latin typeface="Arial"/>
                <a:cs typeface="Arial"/>
              </a:rPr>
              <a:t>xã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hội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việc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sử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dụng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ngôn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ngữ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vào</a:t>
            </a:r>
            <a:r>
              <a:rPr lang="en-US" sz="2350" spc="-10" dirty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nhận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thức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405443"/>
            <a:ext cx="6967855" cy="202940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2199005" algn="l"/>
              </a:tabLst>
            </a:pPr>
            <a:r>
              <a:rPr lang="en-US" sz="2350" spc="-10" dirty="0" smtClean="0">
                <a:latin typeface="Arial"/>
                <a:cs typeface="Arial"/>
              </a:rPr>
              <a:t>2 </a:t>
            </a:r>
            <a:r>
              <a:rPr lang="en-US" sz="2350" spc="-10" dirty="0" err="1" smtClean="0">
                <a:latin typeface="Arial"/>
                <a:cs typeface="Arial"/>
              </a:rPr>
              <a:t>khái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niệm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quan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trọng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Vogotskian</a:t>
            </a:r>
            <a:r>
              <a:rPr lang="en-US" sz="2350" spc="-10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  <a:tab pos="342265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Vùng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gần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cầu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nối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689D9B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Suy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nghĩ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diễn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đạt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21155" y="1560004"/>
            <a:ext cx="9754235" cy="40213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>
              <a:lnSpc>
                <a:spcPct val="150000"/>
              </a:lnSpc>
            </a:pPr>
            <a:r>
              <a:rPr lang="en-US" sz="2350" b="1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Vùng</a:t>
            </a:r>
            <a:r>
              <a:rPr lang="en-US" sz="2350" b="1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b="1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phát</a:t>
            </a:r>
            <a:r>
              <a:rPr lang="en-US" sz="2350" b="1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b="1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triển</a:t>
            </a:r>
            <a:r>
              <a:rPr lang="en-US" sz="2350" b="1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b="1" i="1" spc="-5" dirty="0" err="1" smtClean="0">
                <a:solidFill>
                  <a:srgbClr val="FF0000"/>
                </a:solidFill>
                <a:latin typeface="Arial"/>
                <a:cs typeface="Arial"/>
              </a:rPr>
              <a:t>gần</a:t>
            </a:r>
            <a:r>
              <a:rPr lang="en-US" sz="2350" b="1" i="1" spc="-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là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một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vùng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của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các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tác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vụ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mà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cá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nhân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có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thể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thực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hiện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từ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sự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hỗ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trợ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của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người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khác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nhưng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chưa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thể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thực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hiện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độc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lập</a:t>
            </a:r>
            <a:endParaRPr sz="2350" dirty="0">
              <a:latin typeface="Arial"/>
              <a:cs typeface="Arial"/>
            </a:endParaRPr>
          </a:p>
          <a:p>
            <a:pPr marL="195580" marR="5080" indent="-182880">
              <a:lnSpc>
                <a:spcPct val="204599"/>
              </a:lnSpc>
              <a:spcBef>
                <a:spcPts val="12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b="1" spc="-5" dirty="0" err="1" smtClean="0">
                <a:latin typeface="Arial"/>
                <a:cs typeface="Arial"/>
              </a:rPr>
              <a:t>Sự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giúp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đỡ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được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cung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cấp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cho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trẻ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từ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sự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hỗ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trợ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của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những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người</a:t>
            </a:r>
            <a:r>
              <a:rPr lang="en-US" sz="2350" b="1" spc="-5" dirty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khác</a:t>
            </a:r>
            <a:r>
              <a:rPr lang="en-US" sz="2350" b="1" spc="-5" dirty="0" smtClean="0">
                <a:latin typeface="Arial"/>
                <a:cs typeface="Arial"/>
              </a:rPr>
              <a:t> (</a:t>
            </a:r>
            <a:r>
              <a:rPr lang="en-US" sz="2350" b="1" spc="-5" dirty="0" err="1" smtClean="0">
                <a:latin typeface="Arial"/>
                <a:cs typeface="Arial"/>
              </a:rPr>
              <a:t>gia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đình</a:t>
            </a:r>
            <a:r>
              <a:rPr lang="en-US" sz="2350" b="1" spc="-5" dirty="0" smtClean="0">
                <a:latin typeface="Arial"/>
                <a:cs typeface="Arial"/>
              </a:rPr>
              <a:t>, </a:t>
            </a:r>
            <a:r>
              <a:rPr lang="en-US" sz="2350" b="1" spc="-5" dirty="0" err="1" smtClean="0">
                <a:latin typeface="Arial"/>
                <a:cs typeface="Arial"/>
              </a:rPr>
              <a:t>giáo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viên</a:t>
            </a:r>
            <a:r>
              <a:rPr lang="en-US" sz="2350" b="1" spc="-5" dirty="0" smtClean="0">
                <a:latin typeface="Arial"/>
                <a:cs typeface="Arial"/>
              </a:rPr>
              <a:t>) </a:t>
            </a:r>
            <a:r>
              <a:rPr lang="en-US" sz="2350" b="1" spc="-5" dirty="0" err="1" smtClean="0">
                <a:latin typeface="Arial"/>
                <a:cs typeface="Arial"/>
              </a:rPr>
              <a:t>để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hiểu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sự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thật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hoặc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để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thực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hiện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một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tác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vụ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hiệu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quả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được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gọi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là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cầu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nối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31557" y="1778634"/>
            <a:ext cx="9079230" cy="270202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</a:tabLst>
            </a:pPr>
            <a:r>
              <a:rPr lang="en-US" sz="2350" b="1" spc="-10" dirty="0" err="1" smtClean="0">
                <a:cs typeface="Arial"/>
              </a:rPr>
              <a:t>Tầm</a:t>
            </a:r>
            <a:r>
              <a:rPr lang="vi-VN" sz="2350" b="1" spc="-10" dirty="0" smtClean="0">
                <a:cs typeface="Arial"/>
              </a:rPr>
              <a:t> </a:t>
            </a:r>
            <a:r>
              <a:rPr lang="vi-VN" sz="2350" b="1" spc="-10" dirty="0">
                <a:cs typeface="Arial"/>
              </a:rPr>
              <a:t>quan trọng </a:t>
            </a:r>
            <a:r>
              <a:rPr lang="vi-VN" sz="2350" b="1" spc="-10" dirty="0" smtClean="0">
                <a:cs typeface="Arial"/>
              </a:rPr>
              <a:t>đ</a:t>
            </a:r>
            <a:r>
              <a:rPr lang="en-US" sz="2350" b="1" spc="-10" dirty="0" err="1" smtClean="0">
                <a:cs typeface="Arial"/>
              </a:rPr>
              <a:t>ối</a:t>
            </a:r>
            <a:r>
              <a:rPr lang="en-US" sz="2350" b="1" spc="-10" dirty="0" smtClean="0">
                <a:cs typeface="Arial"/>
              </a:rPr>
              <a:t> </a:t>
            </a:r>
            <a:r>
              <a:rPr lang="en-US" sz="2350" b="1" spc="-10" dirty="0" err="1" smtClean="0">
                <a:cs typeface="Arial"/>
              </a:rPr>
              <a:t>với</a:t>
            </a:r>
            <a:r>
              <a:rPr lang="vi-VN" sz="2350" b="1" spc="-10" dirty="0" smtClean="0">
                <a:cs typeface="Arial"/>
              </a:rPr>
              <a:t> </a:t>
            </a:r>
            <a:r>
              <a:rPr lang="vi-VN" sz="2350" b="1" spc="-10" dirty="0">
                <a:cs typeface="Arial"/>
              </a:rPr>
              <a:t>phát triển nhận thức của lời nói riêng tư là tự nói chuyện với bản thân</a:t>
            </a:r>
            <a:endParaRPr lang="vi-VN" sz="2350" dirty="0"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35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</a:tabLst>
            </a:pPr>
            <a:r>
              <a:rPr lang="en-US" sz="2350" b="1" dirty="0" err="1" smtClean="0">
                <a:latin typeface="Arial"/>
                <a:cs typeface="Arial"/>
              </a:rPr>
              <a:t>Tự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nói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chuyện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là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cần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thiết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cho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việc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học</a:t>
            </a:r>
            <a:endParaRPr lang="en-US" sz="235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</a:tabLst>
            </a:pPr>
            <a:endParaRPr lang="en-US" sz="2350" b="1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</a:tabLst>
            </a:pPr>
            <a:r>
              <a:rPr lang="en-US" sz="2350" b="1" dirty="0" err="1" smtClean="0">
                <a:latin typeface="Arial"/>
                <a:cs typeface="Arial"/>
              </a:rPr>
              <a:t>Trẻ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nhỏ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bắt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đầu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khả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năng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này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vào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quá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trình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tâm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thần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khoảng</a:t>
            </a:r>
            <a:r>
              <a:rPr lang="en-US" sz="2350" b="1" dirty="0" smtClean="0">
                <a:latin typeface="Arial"/>
                <a:cs typeface="Arial"/>
              </a:rPr>
              <a:t> 9 </a:t>
            </a:r>
            <a:r>
              <a:rPr lang="en-US" sz="2350" b="1" dirty="0" err="1" smtClean="0">
                <a:latin typeface="Arial"/>
                <a:cs typeface="Arial"/>
              </a:rPr>
              <a:t>tuổi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1477772"/>
            <a:ext cx="9387840" cy="4440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b="1" spc="-5" dirty="0" err="1" smtClean="0">
                <a:latin typeface="Arial"/>
                <a:cs typeface="Arial"/>
              </a:rPr>
              <a:t>Để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phát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triển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một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kỹ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năng</a:t>
            </a:r>
            <a:r>
              <a:rPr lang="en-US" sz="2350" b="1" spc="-5" dirty="0" smtClean="0">
                <a:latin typeface="Arial"/>
                <a:cs typeface="Arial"/>
              </a:rPr>
              <a:t>, 4 </a:t>
            </a:r>
            <a:r>
              <a:rPr lang="en-US" sz="2350" b="1" spc="-5" dirty="0" err="1" smtClean="0">
                <a:latin typeface="Arial"/>
                <a:cs typeface="Arial"/>
              </a:rPr>
              <a:t>bước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đứa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trẻ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làm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bao</a:t>
            </a:r>
            <a:r>
              <a:rPr lang="en-US" sz="2350" b="1" spc="-5" dirty="0" smtClean="0">
                <a:latin typeface="Arial"/>
                <a:cs typeface="Arial"/>
              </a:rPr>
              <a:t> </a:t>
            </a:r>
            <a:r>
              <a:rPr lang="en-US" sz="2350" b="1" spc="-5" dirty="0" err="1" smtClean="0">
                <a:latin typeface="Arial"/>
                <a:cs typeface="Arial"/>
              </a:rPr>
              <a:t>gồm</a:t>
            </a:r>
            <a:r>
              <a:rPr lang="en-US" sz="2350" b="1" spc="-5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  <a:tab pos="2270125" algn="l"/>
              </a:tabLst>
            </a:pPr>
            <a:r>
              <a:rPr lang="en-US" sz="2350" b="1" dirty="0" err="1" smtClean="0">
                <a:latin typeface="Arial"/>
                <a:cs typeface="Arial"/>
              </a:rPr>
              <a:t>Hỗ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trợ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được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cung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cấp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bởi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người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khác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689D9B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</a:tabLst>
            </a:pPr>
            <a:r>
              <a:rPr lang="en-US" sz="2350" b="1" spc="-10" dirty="0" err="1" smtClean="0">
                <a:latin typeface="Arial"/>
                <a:cs typeface="Arial"/>
              </a:rPr>
              <a:t>Tự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hỗ</a:t>
            </a:r>
            <a:r>
              <a:rPr lang="en-US" sz="2350" b="1" spc="-10" dirty="0" smtClean="0">
                <a:latin typeface="Arial"/>
                <a:cs typeface="Arial"/>
              </a:rPr>
              <a:t> </a:t>
            </a:r>
            <a:r>
              <a:rPr lang="en-US" sz="2350" b="1" spc="-10" dirty="0" err="1" smtClean="0">
                <a:latin typeface="Arial"/>
                <a:cs typeface="Arial"/>
              </a:rPr>
              <a:t>trợ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689D9B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</a:tabLst>
            </a:pPr>
            <a:r>
              <a:rPr lang="en-US" sz="2350" b="1" dirty="0" err="1" smtClean="0">
                <a:latin typeface="Arial"/>
                <a:cs typeface="Arial"/>
              </a:rPr>
              <a:t>Sự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tiếp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thu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và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hình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thành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thói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quen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tự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động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5"/>
              </a:spcBef>
              <a:buClr>
                <a:srgbClr val="689D9B"/>
              </a:buClr>
              <a:buFont typeface="MS UI Gothic"/>
              <a:buChar char="✓"/>
            </a:pPr>
            <a:endParaRPr sz="310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  <a:tab pos="5634355" algn="l"/>
              </a:tabLst>
            </a:pPr>
            <a:r>
              <a:rPr lang="en-US" sz="2400" b="1" spc="10" dirty="0" err="1">
                <a:latin typeface="Arial"/>
                <a:cs typeface="Arial"/>
              </a:rPr>
              <a:t>Recursiveness</a:t>
            </a:r>
            <a:r>
              <a:rPr lang="en-US" sz="2400" b="1" spc="10" dirty="0">
                <a:latin typeface="Arial"/>
                <a:cs typeface="Arial"/>
              </a:rPr>
              <a:t> (or </a:t>
            </a:r>
            <a:r>
              <a:rPr lang="en-US" sz="2400" b="1" spc="10" dirty="0" err="1" smtClean="0">
                <a:latin typeface="Arial"/>
                <a:cs typeface="Arial"/>
              </a:rPr>
              <a:t>deautomization</a:t>
            </a:r>
            <a:r>
              <a:rPr lang="en-US" sz="2400" b="1" spc="10" dirty="0" smtClean="0">
                <a:latin typeface="Arial"/>
                <a:cs typeface="Arial"/>
              </a:rPr>
              <a:t>)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như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là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một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kỹ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năng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cần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thiết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được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thích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nghi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với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những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tình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huống</a:t>
            </a:r>
            <a:r>
              <a:rPr lang="en-US" sz="2350" b="1" dirty="0" smtClean="0">
                <a:latin typeface="Arial"/>
                <a:cs typeface="Arial"/>
              </a:rPr>
              <a:t> </a:t>
            </a:r>
            <a:r>
              <a:rPr lang="en-US" sz="2350" b="1" dirty="0" err="1" smtClean="0">
                <a:latin typeface="Arial"/>
                <a:cs typeface="Arial"/>
              </a:rPr>
              <a:t>mới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3255264"/>
            <a:ext cx="12188952" cy="36027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97991" y="1905000"/>
            <a:ext cx="9792970" cy="110094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>
              <a:lnSpc>
                <a:spcPct val="100000"/>
              </a:lnSpc>
            </a:pP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thời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điểm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khứ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các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kiện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xã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hội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thành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thay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đổi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điều</a:t>
            </a:r>
            <a:r>
              <a:rPr lang="en-US" sz="2350" spc="-15" dirty="0" smtClean="0">
                <a:latin typeface="Arial"/>
                <a:cs typeface="Arial"/>
              </a:rPr>
              <a:t> con </a:t>
            </a:r>
            <a:r>
              <a:rPr lang="en-US" sz="2350" spc="-15" dirty="0" err="1" smtClean="0">
                <a:latin typeface="Arial"/>
                <a:cs typeface="Arial"/>
              </a:rPr>
              <a:t>người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làm</a:t>
            </a:r>
            <a:r>
              <a:rPr lang="en-US" sz="2350" spc="-15" dirty="0" smtClean="0">
                <a:latin typeface="Arial"/>
                <a:cs typeface="Arial"/>
              </a:rPr>
              <a:t>, </a:t>
            </a:r>
            <a:r>
              <a:rPr lang="en-US" sz="2350" spc="-15" dirty="0" err="1" smtClean="0">
                <a:latin typeface="Arial"/>
                <a:cs typeface="Arial"/>
              </a:rPr>
              <a:t>bằng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cách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nào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để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làm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làm</a:t>
            </a:r>
            <a:r>
              <a:rPr lang="en-US" sz="2350" spc="-15" dirty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thế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nào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để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có</a:t>
            </a:r>
            <a:r>
              <a:rPr lang="en-US" sz="2350" spc="-15" dirty="0" smtClean="0">
                <a:latin typeface="Arial"/>
                <a:cs typeface="Arial"/>
              </a:rPr>
              <a:t> ý </a:t>
            </a:r>
            <a:r>
              <a:rPr lang="en-US" sz="2350" spc="-15" dirty="0" err="1" smtClean="0">
                <a:latin typeface="Arial"/>
                <a:cs typeface="Arial"/>
              </a:rPr>
              <a:t>nghĩa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26086" y="838200"/>
            <a:ext cx="10602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Cách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tiếp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cận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cuộc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sống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của</a:t>
            </a:r>
            <a:r>
              <a:rPr lang="en-US" sz="4000" b="1" dirty="0" smtClean="0"/>
              <a:t> Elder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95325" y="1066800"/>
            <a:ext cx="9893935" cy="5497659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195580" marR="322580" indent="-182880">
              <a:lnSpc>
                <a:spcPct val="150000"/>
              </a:lnSpc>
              <a:spcBef>
                <a:spcPts val="390"/>
              </a:spcBef>
              <a:buClr>
                <a:srgbClr val="689D9B"/>
              </a:buClr>
              <a:buSzPct val="85000"/>
              <a:buFont typeface="MS UI Gothic"/>
              <a:buChar char="▪"/>
              <a:tabLst>
                <a:tab pos="195580" algn="l"/>
              </a:tabLst>
            </a:pPr>
            <a:r>
              <a:rPr lang="vi-VN" sz="2400" spc="-5" dirty="0">
                <a:cs typeface="Arial"/>
              </a:rPr>
              <a:t>Để hiểu về trải nghiệm của người trưởng thành, cần phải hiểu về trải nghiệm thời thơ ấu và vị </a:t>
            </a:r>
            <a:r>
              <a:rPr lang="vi-VN" sz="2400" spc="-5" dirty="0" smtClean="0">
                <a:cs typeface="Arial"/>
              </a:rPr>
              <a:t>th</a:t>
            </a:r>
            <a:r>
              <a:rPr lang="en-US" sz="2400" spc="-5" dirty="0">
                <a:cs typeface="Arial"/>
              </a:rPr>
              <a:t>à</a:t>
            </a:r>
            <a:r>
              <a:rPr lang="vi-VN" sz="2400" spc="-5" dirty="0" smtClean="0">
                <a:cs typeface="Arial"/>
              </a:rPr>
              <a:t>nh </a:t>
            </a:r>
            <a:r>
              <a:rPr lang="vi-VN" sz="2400" spc="-5" dirty="0">
                <a:cs typeface="Arial"/>
              </a:rPr>
              <a:t>niên của họ</a:t>
            </a:r>
            <a:endParaRPr lang="vi-VN" sz="2400" dirty="0">
              <a:cs typeface="Arial"/>
            </a:endParaRPr>
          </a:p>
          <a:p>
            <a:pPr marL="195580" marR="5080" indent="-182880">
              <a:lnSpc>
                <a:spcPct val="150000"/>
              </a:lnSpc>
              <a:spcBef>
                <a:spcPts val="1160"/>
              </a:spcBef>
              <a:buClr>
                <a:srgbClr val="689D9B"/>
              </a:buClr>
              <a:buSzPct val="85000"/>
              <a:buFont typeface="MS UI Gothic"/>
              <a:buChar char="▪"/>
              <a:tabLst>
                <a:tab pos="195580" algn="l"/>
              </a:tabLst>
            </a:pPr>
            <a:r>
              <a:rPr lang="en-US" sz="2400" dirty="0" err="1" smtClean="0">
                <a:latin typeface="Arial"/>
                <a:cs typeface="Arial"/>
              </a:rPr>
              <a:t>Đặt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cuộc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sống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của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người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trưởng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thành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trong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một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bối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cảnh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rộng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là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quan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điểm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của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quá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trình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phát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triển</a:t>
            </a:r>
            <a:endParaRPr lang="en-US" sz="2400" dirty="0" smtClean="0">
              <a:latin typeface="Arial"/>
              <a:cs typeface="Arial"/>
            </a:endParaRPr>
          </a:p>
          <a:p>
            <a:pPr marL="195580" marR="5080" indent="-182880">
              <a:lnSpc>
                <a:spcPct val="150000"/>
              </a:lnSpc>
              <a:spcBef>
                <a:spcPts val="1160"/>
              </a:spcBef>
              <a:buClr>
                <a:srgbClr val="689D9B"/>
              </a:buClr>
              <a:buSzPct val="85000"/>
              <a:buFont typeface="MS UI Gothic"/>
              <a:buChar char="▪"/>
              <a:tabLst>
                <a:tab pos="195580" algn="l"/>
              </a:tabLst>
            </a:pPr>
            <a:r>
              <a:rPr lang="en-US" sz="2400" dirty="0" smtClean="0">
                <a:latin typeface="Arial"/>
                <a:cs typeface="Arial"/>
              </a:rPr>
              <a:t>Theo </a:t>
            </a:r>
            <a:r>
              <a:rPr lang="en-US" sz="2400" dirty="0" err="1" smtClean="0">
                <a:latin typeface="Arial"/>
                <a:cs typeface="Arial"/>
              </a:rPr>
              <a:t>quan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điểm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về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quá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trình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phát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triển</a:t>
            </a:r>
            <a:r>
              <a:rPr lang="en-US" sz="2400" dirty="0" smtClean="0">
                <a:latin typeface="Arial"/>
                <a:cs typeface="Arial"/>
              </a:rPr>
              <a:t>, </a:t>
            </a:r>
            <a:r>
              <a:rPr lang="en-US" sz="2400" dirty="0" err="1" smtClean="0">
                <a:latin typeface="Arial"/>
                <a:cs typeface="Arial"/>
              </a:rPr>
              <a:t>sự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phát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triển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của</a:t>
            </a:r>
            <a:r>
              <a:rPr lang="en-US" sz="2400" dirty="0" smtClean="0">
                <a:latin typeface="Arial"/>
                <a:cs typeface="Arial"/>
              </a:rPr>
              <a:t> con </a:t>
            </a:r>
            <a:r>
              <a:rPr lang="en-US" sz="2400" dirty="0" err="1" smtClean="0">
                <a:latin typeface="Arial"/>
                <a:cs typeface="Arial"/>
              </a:rPr>
              <a:t>người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được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xác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định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đa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chiều</a:t>
            </a:r>
            <a:r>
              <a:rPr lang="en-US" sz="2400" dirty="0" smtClean="0">
                <a:latin typeface="Arial"/>
                <a:cs typeface="Arial"/>
              </a:rPr>
              <a:t>, </a:t>
            </a:r>
            <a:r>
              <a:rPr lang="en-US" sz="2400" dirty="0" err="1" smtClean="0">
                <a:latin typeface="Arial"/>
                <a:cs typeface="Arial"/>
              </a:rPr>
              <a:t>và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không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thể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hiểu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trong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phạm</a:t>
            </a:r>
            <a:r>
              <a:rPr lang="en-US" sz="2400" dirty="0" smtClean="0">
                <a:latin typeface="Arial"/>
                <a:cs typeface="Arial"/>
              </a:rPr>
              <a:t> vi </a:t>
            </a:r>
            <a:r>
              <a:rPr lang="en-US" sz="2400" dirty="0" err="1" smtClean="0">
                <a:latin typeface="Arial"/>
                <a:cs typeface="Arial"/>
              </a:rPr>
              <a:t>một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khung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đơn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giản</a:t>
            </a:r>
            <a:endParaRPr sz="2400" dirty="0">
              <a:latin typeface="Arial"/>
              <a:cs typeface="Arial"/>
            </a:endParaRPr>
          </a:p>
          <a:p>
            <a:pPr marL="195580" marR="446405" indent="-182880">
              <a:lnSpc>
                <a:spcPct val="150000"/>
              </a:lnSpc>
              <a:spcBef>
                <a:spcPts val="1235"/>
              </a:spcBef>
              <a:buClr>
                <a:srgbClr val="689D9B"/>
              </a:buClr>
              <a:buSzPct val="85000"/>
              <a:buFont typeface="MS UI Gothic"/>
              <a:buChar char="▪"/>
              <a:tabLst>
                <a:tab pos="195580" algn="l"/>
              </a:tabLst>
            </a:pPr>
            <a:r>
              <a:rPr lang="en-US" sz="2400" spc="-5" dirty="0" err="1" smtClean="0">
                <a:latin typeface="Arial"/>
                <a:cs typeface="Arial"/>
              </a:rPr>
              <a:t>Lão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hóa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là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một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quá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trình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suốt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đời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của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việc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lớn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lên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và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già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đi</a:t>
            </a:r>
            <a:r>
              <a:rPr lang="en-US" sz="2400" spc="-5" dirty="0" smtClean="0">
                <a:latin typeface="Arial"/>
                <a:cs typeface="Arial"/>
              </a:rPr>
              <a:t>, </a:t>
            </a:r>
            <a:r>
              <a:rPr lang="en-US" sz="2400" spc="-5" dirty="0" err="1" smtClean="0">
                <a:latin typeface="Arial"/>
                <a:cs typeface="Arial"/>
              </a:rPr>
              <a:t>bắt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đầu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từ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khi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thụ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thai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và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kết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thúc</a:t>
            </a:r>
            <a:r>
              <a:rPr lang="en-US" sz="2400" spc="-5" dirty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bằng</a:t>
            </a:r>
            <a:r>
              <a:rPr lang="en-US" sz="2400" spc="-5" dirty="0" smtClean="0">
                <a:latin typeface="Arial"/>
                <a:cs typeface="Arial"/>
              </a:rPr>
              <a:t> </a:t>
            </a:r>
            <a:r>
              <a:rPr lang="en-US" sz="2400" spc="-5" dirty="0" err="1" smtClean="0">
                <a:latin typeface="Arial"/>
                <a:cs typeface="Arial"/>
              </a:rPr>
              <a:t>sự</a:t>
            </a:r>
            <a:r>
              <a:rPr lang="en-US" sz="2400" spc="-5" dirty="0" smtClean="0">
                <a:latin typeface="Arial"/>
                <a:cs typeface="Arial"/>
              </a:rPr>
              <a:t> qua </a:t>
            </a:r>
            <a:r>
              <a:rPr lang="en-US" sz="2400" spc="-5" dirty="0" err="1" smtClean="0">
                <a:latin typeface="Arial"/>
                <a:cs typeface="Arial"/>
              </a:rPr>
              <a:t>đời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228600"/>
            <a:ext cx="7689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Học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thuyết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về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quá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trình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phát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triển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49222" y="2405443"/>
            <a:ext cx="9557385" cy="148822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Học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thuyết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hệ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thống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sinh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thái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học</a:t>
            </a:r>
            <a:endParaRPr lang="en-US" sz="235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endParaRPr lang="en-US" sz="2350" spc="-1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5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hệ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thống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môi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-10" dirty="0" err="1" smtClean="0">
                <a:solidFill>
                  <a:srgbClr val="FF0000"/>
                </a:solidFill>
                <a:latin typeface="Arial"/>
                <a:cs typeface="Arial"/>
              </a:rPr>
              <a:t>trường</a:t>
            </a:r>
            <a:r>
              <a:rPr lang="en-US" sz="2350" i="1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tương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với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nhau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để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tạo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ra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một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khuôn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khổ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sư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con </a:t>
            </a:r>
            <a:r>
              <a:rPr lang="en-US" sz="2350" spc="-10" dirty="0" err="1" smtClean="0">
                <a:latin typeface="Arial"/>
                <a:cs typeface="Arial"/>
              </a:rPr>
              <a:t>người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9222" y="914400"/>
            <a:ext cx="7689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Học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thuyết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của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Bronfrenbrenner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108954" y="871717"/>
            <a:ext cx="6062483" cy="60624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2477" y="990600"/>
            <a:ext cx="1575435" cy="470769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R="8890" algn="ctr">
              <a:lnSpc>
                <a:spcPts val="2675"/>
              </a:lnSpc>
              <a:spcBef>
                <a:spcPts val="130"/>
              </a:spcBef>
            </a:pPr>
            <a:r>
              <a:rPr lang="en-US" sz="2350" spc="-25" dirty="0" err="1" smtClean="0">
                <a:solidFill>
                  <a:srgbClr val="FFFFFF"/>
                </a:solidFill>
                <a:latin typeface="Arial"/>
                <a:cs typeface="Arial"/>
              </a:rPr>
              <a:t>Hệ</a:t>
            </a:r>
            <a:r>
              <a:rPr lang="en-US" sz="2350" spc="-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350" spc="-25" dirty="0" err="1" smtClean="0">
                <a:solidFill>
                  <a:srgbClr val="FFFFFF"/>
                </a:solidFill>
                <a:latin typeface="Arial"/>
                <a:cs typeface="Arial"/>
              </a:rPr>
              <a:t>thời</a:t>
            </a:r>
            <a:r>
              <a:rPr lang="en-US" sz="2350" spc="-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350" spc="-25" dirty="0" err="1" smtClean="0">
                <a:solidFill>
                  <a:srgbClr val="FFFFFF"/>
                </a:solidFill>
                <a:latin typeface="Arial"/>
                <a:cs typeface="Arial"/>
              </a:rPr>
              <a:t>gian</a:t>
            </a:r>
            <a:endParaRPr sz="2350" dirty="0">
              <a:latin typeface="Arial"/>
              <a:cs typeface="Arial"/>
            </a:endParaRPr>
          </a:p>
          <a:p>
            <a:pPr marR="12700" algn="ctr">
              <a:lnSpc>
                <a:spcPts val="2670"/>
              </a:lnSpc>
              <a:spcBef>
                <a:spcPts val="1710"/>
              </a:spcBef>
            </a:pPr>
            <a:r>
              <a:rPr lang="en-US" sz="2350" spc="-25" dirty="0" err="1" smtClean="0">
                <a:solidFill>
                  <a:srgbClr val="FFFFFF"/>
                </a:solidFill>
                <a:latin typeface="Arial"/>
                <a:cs typeface="Arial"/>
              </a:rPr>
              <a:t>Hệ</a:t>
            </a:r>
            <a:r>
              <a:rPr lang="en-US" sz="2350" spc="-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350" spc="-25" dirty="0" err="1" smtClean="0">
                <a:solidFill>
                  <a:srgbClr val="FFFFFF"/>
                </a:solidFill>
                <a:latin typeface="Arial"/>
                <a:cs typeface="Arial"/>
              </a:rPr>
              <a:t>vĩ</a:t>
            </a:r>
            <a:r>
              <a:rPr lang="en-US" sz="2350" spc="-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350" spc="-25" dirty="0" err="1" smtClean="0">
                <a:solidFill>
                  <a:srgbClr val="FFFFFF"/>
                </a:solidFill>
                <a:latin typeface="Arial"/>
                <a:cs typeface="Arial"/>
              </a:rPr>
              <a:t>mô</a:t>
            </a:r>
            <a:endParaRPr lang="en-US" sz="2350" spc="-25" dirty="0">
              <a:solidFill>
                <a:srgbClr val="FFFFFF"/>
              </a:solidFill>
              <a:latin typeface="Arial"/>
              <a:cs typeface="Arial"/>
            </a:endParaRPr>
          </a:p>
          <a:p>
            <a:pPr marR="12700" algn="ctr">
              <a:lnSpc>
                <a:spcPts val="2670"/>
              </a:lnSpc>
              <a:spcBef>
                <a:spcPts val="1710"/>
              </a:spcBef>
            </a:pPr>
            <a:endParaRPr sz="2000" dirty="0">
              <a:latin typeface="Arial"/>
              <a:cs typeface="Arial"/>
            </a:endParaRPr>
          </a:p>
          <a:p>
            <a:pPr marL="12700" marR="5080" algn="ctr">
              <a:spcBef>
                <a:spcPts val="530"/>
              </a:spcBef>
            </a:pPr>
            <a:r>
              <a:rPr lang="en-US" sz="2350" spc="15" dirty="0" err="1" smtClean="0">
                <a:solidFill>
                  <a:srgbClr val="FFFFFF"/>
                </a:solidFill>
                <a:latin typeface="Arial"/>
                <a:cs typeface="Arial"/>
              </a:rPr>
              <a:t>Hệ</a:t>
            </a:r>
            <a:r>
              <a:rPr lang="en-US" sz="2350" spc="1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350" spc="15" dirty="0" err="1" smtClean="0">
                <a:solidFill>
                  <a:srgbClr val="FFFFFF"/>
                </a:solidFill>
                <a:latin typeface="Arial"/>
                <a:cs typeface="Arial"/>
              </a:rPr>
              <a:t>ngoại</a:t>
            </a:r>
            <a:r>
              <a:rPr lang="en-US" sz="2350" spc="15" dirty="0" smtClean="0">
                <a:solidFill>
                  <a:srgbClr val="FFFFFF"/>
                </a:solidFill>
                <a:latin typeface="Arial"/>
                <a:cs typeface="Arial"/>
              </a:rPr>
              <a:t> vi</a:t>
            </a:r>
            <a:endParaRPr lang="en-US" sz="2350" spc="-85" dirty="0" smtClean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 algn="ctr">
              <a:spcBef>
                <a:spcPts val="530"/>
              </a:spcBef>
            </a:pPr>
            <a:r>
              <a:rPr lang="en-US" sz="2350" spc="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marL="12700" marR="5080" algn="ctr">
              <a:spcBef>
                <a:spcPts val="530"/>
              </a:spcBef>
            </a:pPr>
            <a:r>
              <a:rPr lang="en-US" sz="2350" spc="-30" dirty="0" err="1" smtClean="0">
                <a:solidFill>
                  <a:srgbClr val="FFFFFF"/>
                </a:solidFill>
                <a:latin typeface="Arial"/>
                <a:cs typeface="Arial"/>
              </a:rPr>
              <a:t>Hệ</a:t>
            </a:r>
            <a:r>
              <a:rPr lang="en-US" sz="2350" spc="-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350" spc="-30" dirty="0" err="1" smtClean="0">
                <a:solidFill>
                  <a:srgbClr val="FFFFFF"/>
                </a:solidFill>
                <a:latin typeface="Arial"/>
                <a:cs typeface="Arial"/>
              </a:rPr>
              <a:t>tương</a:t>
            </a:r>
            <a:r>
              <a:rPr lang="en-US" sz="2350" spc="-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350" spc="-30" dirty="0" err="1" smtClean="0">
                <a:solidFill>
                  <a:srgbClr val="FFFFFF"/>
                </a:solidFill>
                <a:latin typeface="Arial"/>
                <a:cs typeface="Arial"/>
              </a:rPr>
              <a:t>tác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150" dirty="0">
              <a:latin typeface="Times New Roman"/>
              <a:cs typeface="Times New Roman"/>
            </a:endParaRPr>
          </a:p>
          <a:p>
            <a:pPr algn="ctr">
              <a:lnSpc>
                <a:spcPts val="2670"/>
              </a:lnSpc>
            </a:pPr>
            <a:r>
              <a:rPr lang="en-US" sz="2350" spc="-10" dirty="0" err="1" smtClean="0">
                <a:solidFill>
                  <a:srgbClr val="FFFFFF"/>
                </a:solidFill>
                <a:latin typeface="Arial"/>
                <a:cs typeface="Arial"/>
              </a:rPr>
              <a:t>Hệ</a:t>
            </a:r>
            <a:r>
              <a:rPr lang="en-US" sz="2350" spc="-10" dirty="0" smtClean="0">
                <a:solidFill>
                  <a:srgbClr val="FFFFFF"/>
                </a:solidFill>
                <a:latin typeface="Arial"/>
                <a:cs typeface="Arial"/>
              </a:rPr>
              <a:t> vi </a:t>
            </a:r>
            <a:r>
              <a:rPr lang="en-US" sz="2350" spc="-10" dirty="0" err="1" smtClean="0">
                <a:solidFill>
                  <a:srgbClr val="FFFFFF"/>
                </a:solidFill>
                <a:latin typeface="Arial"/>
                <a:cs typeface="Arial"/>
              </a:rPr>
              <a:t>mô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9222" y="2405443"/>
            <a:ext cx="9719945" cy="311726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vi-VN" sz="2350" spc="15" dirty="0">
                <a:cs typeface="Arial"/>
              </a:rPr>
              <a:t>Môi trường trực tiếp mà con người tương tác trực tiếp trong cuộc sống của họ</a:t>
            </a:r>
          </a:p>
          <a:p>
            <a:pPr marL="195580" marR="322580" indent="-182880">
              <a:lnSpc>
                <a:spcPct val="204599"/>
              </a:lnSpc>
              <a:spcBef>
                <a:spcPts val="12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1723389" algn="l"/>
                <a:tab pos="4705350" algn="l"/>
                <a:tab pos="728218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nhân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không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chỉ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tiếp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kinh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nghiệm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họ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tương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xã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hội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với</a:t>
            </a:r>
            <a:r>
              <a:rPr lang="en-US" sz="2350" spc="-10" dirty="0" smtClean="0">
                <a:latin typeface="Arial"/>
                <a:cs typeface="Arial"/>
              </a:rPr>
              <a:t> con </a:t>
            </a:r>
            <a:r>
              <a:rPr lang="en-US" sz="2350" spc="-10" dirty="0" err="1" smtClean="0">
                <a:latin typeface="Arial"/>
                <a:cs typeface="Arial"/>
              </a:rPr>
              <a:t>người</a:t>
            </a:r>
            <a:r>
              <a:rPr lang="en-US" sz="2350" spc="-10" dirty="0" smtClean="0">
                <a:latin typeface="Arial"/>
                <a:cs typeface="Arial"/>
              </a:rPr>
              <a:t> ở </a:t>
            </a:r>
            <a:r>
              <a:rPr lang="en-US" sz="2350" spc="-10" dirty="0" err="1" smtClean="0">
                <a:latin typeface="Arial"/>
                <a:cs typeface="Arial"/>
              </a:rPr>
              <a:t>môi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trường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hệ</a:t>
            </a:r>
            <a:r>
              <a:rPr lang="en-US" sz="2350" spc="-10" dirty="0" smtClean="0">
                <a:latin typeface="Arial"/>
                <a:cs typeface="Arial"/>
              </a:rPr>
              <a:t> vi </a:t>
            </a:r>
            <a:r>
              <a:rPr lang="en-US" sz="2350" spc="-10" dirty="0" err="1" smtClean="0">
                <a:latin typeface="Arial"/>
                <a:cs typeface="Arial"/>
              </a:rPr>
              <a:t>mô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mà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còn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góp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phần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xây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dựng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môi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trường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13521" y="990600"/>
            <a:ext cx="4872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Hệ</a:t>
            </a:r>
            <a:r>
              <a:rPr lang="en-US" sz="4000" b="1" dirty="0" smtClean="0"/>
              <a:t> vi </a:t>
            </a:r>
            <a:r>
              <a:rPr lang="en-US" sz="4000" b="1" dirty="0" err="1" smtClean="0"/>
              <a:t>mô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9222" y="2405443"/>
            <a:ext cx="6189345" cy="37766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Mối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liên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hệ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giữa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những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hệ</a:t>
            </a:r>
            <a:r>
              <a:rPr lang="en-US" sz="2350" spc="-5" dirty="0" smtClean="0">
                <a:latin typeface="Arial"/>
                <a:cs typeface="Arial"/>
              </a:rPr>
              <a:t> vi </a:t>
            </a:r>
            <a:r>
              <a:rPr lang="en-US" sz="2350" spc="-5" dirty="0" err="1" smtClean="0">
                <a:latin typeface="Arial"/>
                <a:cs typeface="Arial"/>
              </a:rPr>
              <a:t>mô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838200"/>
            <a:ext cx="4872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Hệ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tương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tác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9222" y="2405443"/>
            <a:ext cx="9407525" cy="110094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5149850" algn="l"/>
              </a:tabLst>
            </a:pPr>
            <a:r>
              <a:rPr lang="vi-VN" sz="2350" spc="-5" dirty="0">
                <a:latin typeface="Arial (Body)"/>
                <a:cs typeface="Arial"/>
              </a:rPr>
              <a:t>Sự liên kết giữa những bối cảnh nơi </a:t>
            </a:r>
            <a:r>
              <a:rPr lang="vi-VN" sz="2350" spc="-5" dirty="0" smtClean="0">
                <a:latin typeface="Arial (Body)"/>
                <a:cs typeface="Arial"/>
              </a:rPr>
              <a:t>c</a:t>
            </a:r>
            <a:r>
              <a:rPr lang="en-US" sz="2350" spc="-5" dirty="0" smtClean="0">
                <a:latin typeface="Arial (Body)"/>
                <a:cs typeface="Arial"/>
              </a:rPr>
              <a:t>á </a:t>
            </a:r>
            <a:r>
              <a:rPr lang="en-US" sz="2350" spc="-5" dirty="0" err="1" smtClean="0">
                <a:latin typeface="Arial (Body)"/>
                <a:cs typeface="Arial"/>
              </a:rPr>
              <a:t>thể</a:t>
            </a:r>
            <a:r>
              <a:rPr lang="vi-VN" sz="2350" spc="-5" dirty="0" smtClean="0">
                <a:latin typeface="Arial (Body)"/>
                <a:cs typeface="Arial"/>
              </a:rPr>
              <a:t> </a:t>
            </a:r>
            <a:r>
              <a:rPr lang="vi-VN" sz="2350" spc="-5" dirty="0">
                <a:latin typeface="Arial (Body)"/>
                <a:cs typeface="Arial"/>
              </a:rPr>
              <a:t>sống, nhưng </a:t>
            </a:r>
            <a:r>
              <a:rPr lang="en-US" sz="2350" spc="-5" dirty="0" err="1" smtClean="0">
                <a:latin typeface="Arial (Body)"/>
                <a:cs typeface="Arial"/>
              </a:rPr>
              <a:t>cá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en-US" sz="2350" spc="-5" dirty="0" err="1" smtClean="0">
                <a:latin typeface="Arial (Body)"/>
                <a:cs typeface="Arial"/>
              </a:rPr>
              <a:t>thể</a:t>
            </a:r>
            <a:r>
              <a:rPr lang="vi-VN" sz="2350" spc="-5" dirty="0" smtClean="0">
                <a:latin typeface="Arial (Body)"/>
                <a:cs typeface="Arial"/>
              </a:rPr>
              <a:t> </a:t>
            </a:r>
            <a:r>
              <a:rPr lang="en-US" sz="2350" spc="-5" dirty="0" err="1" smtClean="0">
                <a:latin typeface="Arial (Body)"/>
                <a:cs typeface="Arial"/>
              </a:rPr>
              <a:t>đó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vi-VN" sz="2350" spc="-5" dirty="0" smtClean="0">
                <a:latin typeface="Arial (Body)"/>
                <a:cs typeface="Arial"/>
              </a:rPr>
              <a:t>không </a:t>
            </a:r>
            <a:r>
              <a:rPr lang="vi-VN" sz="2350" spc="-5" dirty="0">
                <a:latin typeface="Arial (Body)"/>
                <a:cs typeface="Arial"/>
              </a:rPr>
              <a:t>có </a:t>
            </a:r>
            <a:r>
              <a:rPr lang="en-US" sz="2350" spc="-5" dirty="0" err="1" smtClean="0">
                <a:latin typeface="Arial (Body)"/>
                <a:cs typeface="Arial"/>
              </a:rPr>
              <a:t>bất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en-US" sz="2350" spc="-5" dirty="0" err="1" smtClean="0">
                <a:latin typeface="Arial (Body)"/>
                <a:cs typeface="Arial"/>
              </a:rPr>
              <a:t>kỳ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vi-VN" sz="2350" spc="-5" dirty="0" smtClean="0">
                <a:latin typeface="Arial (Body)"/>
                <a:cs typeface="Arial"/>
              </a:rPr>
              <a:t>vai </a:t>
            </a:r>
            <a:r>
              <a:rPr lang="vi-VN" sz="2350" spc="-5" dirty="0">
                <a:latin typeface="Arial (Body)"/>
                <a:cs typeface="Arial"/>
              </a:rPr>
              <a:t>trò </a:t>
            </a:r>
            <a:r>
              <a:rPr lang="en-US" sz="2350" spc="-5" dirty="0" err="1" smtClean="0">
                <a:latin typeface="Arial (Body)"/>
                <a:cs typeface="Arial"/>
              </a:rPr>
              <a:t>tích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en-US" sz="2350" spc="-5" dirty="0" err="1" smtClean="0">
                <a:latin typeface="Arial (Body)"/>
                <a:cs typeface="Arial"/>
              </a:rPr>
              <a:t>cực</a:t>
            </a:r>
            <a:r>
              <a:rPr lang="vi-VN" sz="2350" spc="-5" dirty="0" smtClean="0">
                <a:latin typeface="Arial (Body)"/>
                <a:cs typeface="Arial"/>
              </a:rPr>
              <a:t> </a:t>
            </a:r>
            <a:r>
              <a:rPr lang="vi-VN" sz="2350" spc="-5" dirty="0">
                <a:latin typeface="Arial (Body)"/>
                <a:cs typeface="Arial"/>
              </a:rPr>
              <a:t>trong việc tạo dựng bối cảnh</a:t>
            </a:r>
          </a:p>
          <a:p>
            <a:pPr marL="195580">
              <a:lnSpc>
                <a:spcPct val="100000"/>
              </a:lnSpc>
            </a:pPr>
            <a:endParaRPr sz="2350" dirty="0">
              <a:latin typeface="Arial (Body)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1143000"/>
            <a:ext cx="4872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Hệ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thống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ngoại</a:t>
            </a:r>
            <a:r>
              <a:rPr lang="en-US" sz="4000" b="1" dirty="0" smtClean="0"/>
              <a:t> vi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9222" y="2405443"/>
            <a:ext cx="9884410" cy="275562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Văn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hóa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thực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sự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của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một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cá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nhân</a:t>
            </a:r>
            <a:endParaRPr sz="2350" dirty="0">
              <a:latin typeface="Arial"/>
              <a:cs typeface="Arial"/>
            </a:endParaRPr>
          </a:p>
          <a:p>
            <a:pPr marL="195580" marR="5080" indent="-182880">
              <a:lnSpc>
                <a:spcPct val="204599"/>
              </a:lnSpc>
              <a:spcBef>
                <a:spcPts val="12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1147445" algn="l"/>
                <a:tab pos="3092450" algn="l"/>
                <a:tab pos="4121785" algn="l"/>
                <a:tab pos="6685280" algn="l"/>
                <a:tab pos="6747509" algn="l"/>
                <a:tab pos="8559165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Những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bối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cảnh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văn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hóa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liên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quan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đến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những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tình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trạng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kinh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tế</a:t>
            </a:r>
            <a:r>
              <a:rPr lang="en-US" sz="2350" spc="-25" dirty="0" smtClean="0">
                <a:latin typeface="Arial"/>
                <a:cs typeface="Arial"/>
              </a:rPr>
              <a:t> -</a:t>
            </a:r>
            <a:r>
              <a:rPr lang="en-US" sz="2350" spc="-25" dirty="0" err="1" smtClean="0">
                <a:latin typeface="Arial"/>
                <a:cs typeface="Arial"/>
              </a:rPr>
              <a:t>xã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hội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của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cá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nhân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hoặc</a:t>
            </a:r>
            <a:r>
              <a:rPr lang="en-US" sz="2350" spc="-25" dirty="0" smtClean="0">
                <a:latin typeface="Arial"/>
                <a:cs typeface="Arial"/>
              </a:rPr>
              <a:t>/</a:t>
            </a:r>
            <a:r>
              <a:rPr lang="en-US" sz="2350" spc="-25" dirty="0" err="1" smtClean="0">
                <a:latin typeface="Arial"/>
                <a:cs typeface="Arial"/>
              </a:rPr>
              <a:t>và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gia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đình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họ</a:t>
            </a:r>
            <a:r>
              <a:rPr lang="en-US" sz="2350" spc="-25" dirty="0" smtClean="0">
                <a:latin typeface="Arial"/>
                <a:cs typeface="Arial"/>
              </a:rPr>
              <a:t>, </a:t>
            </a:r>
            <a:r>
              <a:rPr lang="en-US" sz="2350" spc="-25" dirty="0" err="1" smtClean="0">
                <a:latin typeface="Arial"/>
                <a:cs typeface="Arial"/>
              </a:rPr>
              <a:t>chủng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tộc</a:t>
            </a:r>
            <a:r>
              <a:rPr lang="en-US" sz="2350" spc="-25" dirty="0" smtClean="0">
                <a:latin typeface="Arial"/>
                <a:cs typeface="Arial"/>
              </a:rPr>
              <a:t>/</a:t>
            </a:r>
            <a:r>
              <a:rPr lang="en-US" sz="2350" spc="-25" dirty="0" err="1" smtClean="0">
                <a:latin typeface="Arial"/>
                <a:cs typeface="Arial"/>
              </a:rPr>
              <a:t>sắc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tộc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của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họ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và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có</a:t>
            </a:r>
            <a:r>
              <a:rPr lang="en-US" sz="2350" spc="-25" dirty="0" smtClean="0">
                <a:latin typeface="Arial"/>
                <a:cs typeface="Arial"/>
              </a:rPr>
              <a:t> hay </a:t>
            </a:r>
            <a:r>
              <a:rPr lang="en-US" sz="2350" spc="-25" dirty="0" err="1" smtClean="0">
                <a:latin typeface="Arial"/>
                <a:cs typeface="Arial"/>
              </a:rPr>
              <a:t>không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việc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cá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nhân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đó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đang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sống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trong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một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thế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giới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đang</a:t>
            </a:r>
            <a:r>
              <a:rPr lang="en-US" sz="2350" spc="-25" dirty="0" smtClean="0">
                <a:latin typeface="Arial"/>
                <a:cs typeface="Arial"/>
              </a:rPr>
              <a:t>/</a:t>
            </a:r>
            <a:r>
              <a:rPr lang="en-US" sz="2350" spc="-25" dirty="0" err="1" smtClean="0">
                <a:latin typeface="Arial"/>
                <a:cs typeface="Arial"/>
              </a:rPr>
              <a:t>đã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phát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triển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199" y="1228455"/>
            <a:ext cx="4872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Hệ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vĩ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mô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9222" y="2007704"/>
            <a:ext cx="8662035" cy="2219838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010"/>
              </a:spcBef>
              <a:buClr>
                <a:srgbClr val="689D9B"/>
              </a:buClr>
              <a:buSzPct val="85000"/>
              <a:buFont typeface="MS UI Gothic"/>
              <a:buChar char="▪"/>
              <a:tabLst>
                <a:tab pos="195580" algn="l"/>
              </a:tabLst>
            </a:pPr>
            <a:r>
              <a:rPr lang="en-US" sz="2400" spc="-15" dirty="0" err="1" smtClean="0">
                <a:latin typeface="Arial"/>
                <a:cs typeface="Arial"/>
              </a:rPr>
              <a:t>Những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sự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chuyển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đổi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và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thay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đổi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trong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quá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trình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phát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triển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của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một</a:t>
            </a:r>
            <a:r>
              <a:rPr lang="en-US" sz="2400" spc="-15" dirty="0" smtClean="0">
                <a:latin typeface="Arial"/>
                <a:cs typeface="Arial"/>
              </a:rPr>
              <a:t> </a:t>
            </a:r>
            <a:r>
              <a:rPr lang="en-US" sz="2400" spc="-15" dirty="0" err="1" smtClean="0">
                <a:latin typeface="Arial"/>
                <a:cs typeface="Arial"/>
              </a:rPr>
              <a:t>người</a:t>
            </a:r>
            <a:endParaRPr lang="en-US" sz="2400" spc="-15" dirty="0" smtClean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010"/>
              </a:spcBef>
              <a:buClr>
                <a:srgbClr val="689D9B"/>
              </a:buClr>
              <a:buSzPct val="85000"/>
              <a:buFont typeface="MS UI Gothic"/>
              <a:buChar char="▪"/>
              <a:tabLst>
                <a:tab pos="195580" algn="l"/>
              </a:tabLst>
            </a:pPr>
            <a:endParaRPr sz="240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919"/>
              </a:spcBef>
              <a:buClr>
                <a:srgbClr val="689D9B"/>
              </a:buClr>
              <a:buSzPct val="85000"/>
              <a:buFont typeface="MS UI Gothic"/>
              <a:buChar char="▪"/>
              <a:tabLst>
                <a:tab pos="195580" algn="l"/>
              </a:tabLst>
            </a:pPr>
            <a:r>
              <a:rPr lang="en-US" sz="2400" spc="-10" dirty="0" err="1" smtClean="0">
                <a:latin typeface="Arial"/>
                <a:cs typeface="Arial"/>
              </a:rPr>
              <a:t>Nó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có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thể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liên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quan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đến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những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bối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cảnh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lịch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sử-xã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hội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ảnh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hưởng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đến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một</a:t>
            </a:r>
            <a:r>
              <a:rPr lang="en-US" sz="2400" spc="-10" dirty="0" smtClean="0">
                <a:latin typeface="Arial"/>
                <a:cs typeface="Arial"/>
              </a:rPr>
              <a:t> </a:t>
            </a:r>
            <a:r>
              <a:rPr lang="en-US" sz="2400" spc="-10" dirty="0" err="1" smtClean="0">
                <a:latin typeface="Arial"/>
                <a:cs typeface="Arial"/>
              </a:rPr>
              <a:t>người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52600" y="8382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Arial (Body)"/>
              </a:rPr>
              <a:t>Hệ</a:t>
            </a:r>
            <a:r>
              <a:rPr lang="en-US" sz="4000" b="1" dirty="0" smtClean="0">
                <a:latin typeface="Arial (Body)"/>
              </a:rPr>
              <a:t> </a:t>
            </a:r>
            <a:r>
              <a:rPr lang="en-US" sz="4000" b="1" dirty="0" err="1" smtClean="0">
                <a:latin typeface="Arial (Body)"/>
              </a:rPr>
              <a:t>thời</a:t>
            </a:r>
            <a:r>
              <a:rPr lang="en-US" sz="4000" b="1" dirty="0" smtClean="0">
                <a:latin typeface="Arial (Body)"/>
              </a:rPr>
              <a:t> </a:t>
            </a:r>
            <a:r>
              <a:rPr lang="en-US" sz="4000" b="1" dirty="0" err="1" smtClean="0">
                <a:latin typeface="Arial (Body)"/>
              </a:rPr>
              <a:t>gian</a:t>
            </a:r>
            <a:endParaRPr lang="en-US" sz="4000" b="1" dirty="0">
              <a:latin typeface="Arial (Body)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919471"/>
            <a:ext cx="12188952" cy="1938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6111" y="2322576"/>
            <a:ext cx="1078992" cy="1088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0411" y="2436876"/>
            <a:ext cx="859790" cy="868680"/>
          </a:xfrm>
          <a:custGeom>
            <a:avLst/>
            <a:gdLst/>
            <a:ahLst/>
            <a:cxnLst/>
            <a:rect l="l" t="t" r="r" b="b"/>
            <a:pathLst>
              <a:path w="859789" h="868679">
                <a:moveTo>
                  <a:pt x="0" y="434339"/>
                </a:moveTo>
                <a:lnTo>
                  <a:pt x="2521" y="387009"/>
                </a:lnTo>
                <a:lnTo>
                  <a:pt x="9912" y="341156"/>
                </a:lnTo>
                <a:lnTo>
                  <a:pt x="21910" y="297045"/>
                </a:lnTo>
                <a:lnTo>
                  <a:pt x="38252" y="254941"/>
                </a:lnTo>
                <a:lnTo>
                  <a:pt x="58676" y="215109"/>
                </a:lnTo>
                <a:lnTo>
                  <a:pt x="82921" y="177814"/>
                </a:lnTo>
                <a:lnTo>
                  <a:pt x="110724" y="143320"/>
                </a:lnTo>
                <a:lnTo>
                  <a:pt x="141822" y="111892"/>
                </a:lnTo>
                <a:lnTo>
                  <a:pt x="175954" y="83795"/>
                </a:lnTo>
                <a:lnTo>
                  <a:pt x="212857" y="59294"/>
                </a:lnTo>
                <a:lnTo>
                  <a:pt x="252270" y="38654"/>
                </a:lnTo>
                <a:lnTo>
                  <a:pt x="293929" y="22140"/>
                </a:lnTo>
                <a:lnTo>
                  <a:pt x="337573" y="10016"/>
                </a:lnTo>
                <a:lnTo>
                  <a:pt x="382940" y="2548"/>
                </a:lnTo>
                <a:lnTo>
                  <a:pt x="429768" y="0"/>
                </a:lnTo>
                <a:lnTo>
                  <a:pt x="476597" y="2548"/>
                </a:lnTo>
                <a:lnTo>
                  <a:pt x="521965" y="10016"/>
                </a:lnTo>
                <a:lnTo>
                  <a:pt x="565611" y="22140"/>
                </a:lnTo>
                <a:lnTo>
                  <a:pt x="607271" y="38654"/>
                </a:lnTo>
                <a:lnTo>
                  <a:pt x="646684" y="59294"/>
                </a:lnTo>
                <a:lnTo>
                  <a:pt x="683587" y="83795"/>
                </a:lnTo>
                <a:lnTo>
                  <a:pt x="717718" y="111892"/>
                </a:lnTo>
                <a:lnTo>
                  <a:pt x="748816" y="143320"/>
                </a:lnTo>
                <a:lnTo>
                  <a:pt x="776618" y="177814"/>
                </a:lnTo>
                <a:lnTo>
                  <a:pt x="800862" y="215109"/>
                </a:lnTo>
                <a:lnTo>
                  <a:pt x="821285" y="254941"/>
                </a:lnTo>
                <a:lnTo>
                  <a:pt x="837626" y="297045"/>
                </a:lnTo>
                <a:lnTo>
                  <a:pt x="849623" y="341156"/>
                </a:lnTo>
                <a:lnTo>
                  <a:pt x="857014" y="387009"/>
                </a:lnTo>
                <a:lnTo>
                  <a:pt x="859536" y="434339"/>
                </a:lnTo>
                <a:lnTo>
                  <a:pt x="857014" y="481670"/>
                </a:lnTo>
                <a:lnTo>
                  <a:pt x="849623" y="527523"/>
                </a:lnTo>
                <a:lnTo>
                  <a:pt x="837626" y="571634"/>
                </a:lnTo>
                <a:lnTo>
                  <a:pt x="821285" y="613738"/>
                </a:lnTo>
                <a:lnTo>
                  <a:pt x="800862" y="653570"/>
                </a:lnTo>
                <a:lnTo>
                  <a:pt x="776618" y="690865"/>
                </a:lnTo>
                <a:lnTo>
                  <a:pt x="748816" y="725359"/>
                </a:lnTo>
                <a:lnTo>
                  <a:pt x="717718" y="756787"/>
                </a:lnTo>
                <a:lnTo>
                  <a:pt x="683587" y="784884"/>
                </a:lnTo>
                <a:lnTo>
                  <a:pt x="646684" y="809385"/>
                </a:lnTo>
                <a:lnTo>
                  <a:pt x="607271" y="830025"/>
                </a:lnTo>
                <a:lnTo>
                  <a:pt x="565611" y="846539"/>
                </a:lnTo>
                <a:lnTo>
                  <a:pt x="521965" y="858663"/>
                </a:lnTo>
                <a:lnTo>
                  <a:pt x="476597" y="866131"/>
                </a:lnTo>
                <a:lnTo>
                  <a:pt x="429768" y="868679"/>
                </a:lnTo>
                <a:lnTo>
                  <a:pt x="382940" y="866131"/>
                </a:lnTo>
                <a:lnTo>
                  <a:pt x="337573" y="858663"/>
                </a:lnTo>
                <a:lnTo>
                  <a:pt x="293929" y="846539"/>
                </a:lnTo>
                <a:lnTo>
                  <a:pt x="252270" y="830025"/>
                </a:lnTo>
                <a:lnTo>
                  <a:pt x="212857" y="809385"/>
                </a:lnTo>
                <a:lnTo>
                  <a:pt x="175954" y="784884"/>
                </a:lnTo>
                <a:lnTo>
                  <a:pt x="141822" y="756787"/>
                </a:lnTo>
                <a:lnTo>
                  <a:pt x="110724" y="725359"/>
                </a:lnTo>
                <a:lnTo>
                  <a:pt x="82921" y="690865"/>
                </a:lnTo>
                <a:lnTo>
                  <a:pt x="58676" y="653570"/>
                </a:lnTo>
                <a:lnTo>
                  <a:pt x="38252" y="613738"/>
                </a:lnTo>
                <a:lnTo>
                  <a:pt x="21910" y="571634"/>
                </a:lnTo>
                <a:lnTo>
                  <a:pt x="9912" y="527523"/>
                </a:lnTo>
                <a:lnTo>
                  <a:pt x="2521" y="481670"/>
                </a:lnTo>
                <a:lnTo>
                  <a:pt x="0" y="434339"/>
                </a:lnTo>
                <a:close/>
              </a:path>
            </a:pathLst>
          </a:custGeom>
          <a:ln w="274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145029" y="4191000"/>
            <a:ext cx="6800850" cy="217880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60045" indent="-347345">
              <a:lnSpc>
                <a:spcPct val="100000"/>
              </a:lnSpc>
              <a:spcBef>
                <a:spcPts val="130"/>
              </a:spcBef>
              <a:buClr>
                <a:srgbClr val="689D9B"/>
              </a:buClr>
              <a:buSzPct val="85106"/>
              <a:buChar char="-"/>
              <a:tabLst>
                <a:tab pos="360045" algn="l"/>
                <a:tab pos="360680" algn="l"/>
              </a:tabLst>
            </a:pPr>
            <a:r>
              <a:rPr sz="2350" spc="5" dirty="0">
                <a:latin typeface="Arial"/>
                <a:cs typeface="Arial"/>
              </a:rPr>
              <a:t>- </a:t>
            </a:r>
            <a:r>
              <a:rPr lang="en-US" sz="2350" spc="-15" dirty="0" err="1" smtClean="0">
                <a:latin typeface="Arial"/>
                <a:cs typeface="Arial"/>
              </a:rPr>
              <a:t>Mô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hoạt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động</a:t>
            </a:r>
            <a:r>
              <a:rPr lang="en-US" sz="2350" spc="-15" dirty="0" smtClean="0">
                <a:latin typeface="Arial"/>
                <a:cs typeface="Arial"/>
              </a:rPr>
              <a:t> con </a:t>
            </a:r>
            <a:r>
              <a:rPr lang="en-US" sz="2350" spc="-15" dirty="0" err="1" smtClean="0">
                <a:latin typeface="Arial"/>
                <a:cs typeface="Arial"/>
              </a:rPr>
              <a:t>người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Arial"/>
              <a:buChar char="-"/>
            </a:pPr>
            <a:endParaRPr sz="2350" dirty="0">
              <a:latin typeface="Times New Roman"/>
              <a:cs typeface="Times New Roman"/>
            </a:endParaRPr>
          </a:p>
          <a:p>
            <a:pPr marL="360045" indent="-347345">
              <a:lnSpc>
                <a:spcPct val="100000"/>
              </a:lnSpc>
              <a:buClr>
                <a:srgbClr val="689D9B"/>
              </a:buClr>
              <a:buSzPct val="85106"/>
              <a:buChar char="-"/>
              <a:tabLst>
                <a:tab pos="360045" algn="l"/>
                <a:tab pos="360680" algn="l"/>
              </a:tabLst>
            </a:pPr>
            <a:r>
              <a:rPr sz="2350" spc="0" dirty="0">
                <a:latin typeface="Arial"/>
                <a:cs typeface="Arial"/>
              </a:rPr>
              <a:t>- </a:t>
            </a:r>
            <a:r>
              <a:rPr sz="2350" spc="-35" dirty="0">
                <a:latin typeface="Arial"/>
                <a:cs typeface="Arial"/>
              </a:rPr>
              <a:t>Davis </a:t>
            </a:r>
            <a:r>
              <a:rPr lang="en-US" sz="2350" spc="-30" dirty="0" err="1" smtClean="0">
                <a:latin typeface="Arial"/>
                <a:cs typeface="Arial"/>
              </a:rPr>
              <a:t>và</a:t>
            </a:r>
            <a:r>
              <a:rPr sz="2350" spc="-90" dirty="0" smtClean="0">
                <a:latin typeface="Arial"/>
                <a:cs typeface="Arial"/>
              </a:rPr>
              <a:t> </a:t>
            </a:r>
            <a:r>
              <a:rPr sz="2350" spc="-15" dirty="0">
                <a:latin typeface="Arial"/>
                <a:cs typeface="Arial"/>
              </a:rPr>
              <a:t>Polatajko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689D9B"/>
              </a:buClr>
              <a:buFont typeface="Arial"/>
              <a:buChar char="-"/>
            </a:pPr>
            <a:endParaRPr sz="2300" dirty="0">
              <a:latin typeface="Times New Roman"/>
              <a:cs typeface="Times New Roman"/>
            </a:endParaRPr>
          </a:p>
          <a:p>
            <a:pPr marL="360045" indent="-347345">
              <a:lnSpc>
                <a:spcPct val="100000"/>
              </a:lnSpc>
              <a:buClr>
                <a:srgbClr val="689D9B"/>
              </a:buClr>
              <a:buSzPct val="85106"/>
              <a:buChar char="-"/>
              <a:tabLst>
                <a:tab pos="360045" algn="l"/>
                <a:tab pos="360680" algn="l"/>
                <a:tab pos="1612265" algn="l"/>
              </a:tabLst>
            </a:pPr>
            <a:r>
              <a:rPr sz="2350" spc="5" dirty="0">
                <a:latin typeface="Arial"/>
                <a:cs typeface="Arial"/>
              </a:rPr>
              <a:t>-</a:t>
            </a:r>
            <a:r>
              <a:rPr sz="2350" dirty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mô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hình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trình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chuyển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đổi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20445" y="2316852"/>
            <a:ext cx="960955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Hoạt</a:t>
            </a:r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6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động</a:t>
            </a:r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6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và</a:t>
            </a:r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6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sự</a:t>
            </a:r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6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phát</a:t>
            </a:r>
            <a:r>
              <a:rPr lang="en-US" sz="6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66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triển</a:t>
            </a:r>
            <a:endParaRPr lang="en-US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6799" y="845946"/>
            <a:ext cx="9806305" cy="328384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vi-VN" sz="2350" spc="-15" dirty="0">
                <a:cs typeface="Arial"/>
              </a:rPr>
              <a:t>Sự phát triển được chứng minh qua những hoạt động mà cá nhân tham gia vào</a:t>
            </a:r>
            <a:endParaRPr lang="vi-VN" sz="2350" dirty="0">
              <a:cs typeface="Arial"/>
            </a:endParaRPr>
          </a:p>
          <a:p>
            <a:pPr marL="195580" marR="5080" indent="-182880">
              <a:lnSpc>
                <a:spcPct val="204599"/>
              </a:lnSpc>
              <a:spcBef>
                <a:spcPts val="12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3745865" algn="l"/>
              </a:tabLst>
            </a:pPr>
            <a:r>
              <a:rPr lang="en-US" sz="2350" spc="-10" dirty="0" smtClean="0">
                <a:latin typeface="Arial"/>
                <a:cs typeface="Arial"/>
              </a:rPr>
              <a:t>Con </a:t>
            </a:r>
            <a:r>
              <a:rPr lang="en-US" sz="2350" spc="-10" dirty="0" err="1" smtClean="0">
                <a:latin typeface="Arial"/>
                <a:cs typeface="Arial"/>
              </a:rPr>
              <a:t>người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sinh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vật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–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người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được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thúc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đẩy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bởi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mong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muốn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hành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ở </a:t>
            </a:r>
            <a:r>
              <a:rPr lang="en-US" sz="2350" spc="-10" dirty="0" err="1" smtClean="0">
                <a:latin typeface="Arial"/>
                <a:cs typeface="Arial"/>
              </a:rPr>
              <a:t>môi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trường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sống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họ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689D9B"/>
              </a:buClr>
              <a:buFont typeface="MS UI Gothic"/>
              <a:buChar char="▪"/>
            </a:pPr>
            <a:endParaRPr sz="355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Hành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động</a:t>
            </a:r>
            <a:r>
              <a:rPr lang="en-US" sz="2350" spc="-15" dirty="0" smtClean="0">
                <a:latin typeface="Arial"/>
                <a:cs typeface="Arial"/>
              </a:rPr>
              <a:t> ở </a:t>
            </a:r>
            <a:r>
              <a:rPr lang="en-US" sz="2350" spc="-15" dirty="0" err="1" smtClean="0">
                <a:latin typeface="Arial"/>
                <a:cs typeface="Arial"/>
              </a:rPr>
              <a:t>môi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trường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sống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tạo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ra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mô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hoạt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động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9222" y="2405443"/>
            <a:ext cx="9756140" cy="25731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6868795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kỹ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năng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phát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triển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xác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định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hoạt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động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được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học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như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thế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nào</a:t>
            </a:r>
            <a:endParaRPr lang="en-US" sz="235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6868795" algn="l"/>
              </a:tabLst>
            </a:pPr>
            <a:endParaRPr lang="en-US" sz="2350" spc="-15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686879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nhận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hoạt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động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mới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xảy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ra</a:t>
            </a:r>
            <a:r>
              <a:rPr lang="en-US" sz="2350" spc="-15" dirty="0" smtClean="0">
                <a:latin typeface="Arial"/>
                <a:cs typeface="Arial"/>
              </a:rPr>
              <a:t> ở </a:t>
            </a:r>
            <a:r>
              <a:rPr lang="en-US" sz="2350" spc="-15" dirty="0" err="1" smtClean="0">
                <a:latin typeface="Arial"/>
                <a:cs typeface="Arial"/>
              </a:rPr>
              <a:t>bất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kỳ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thời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gian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nào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sống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không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nhất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thiết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phải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xảy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ra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theo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mô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đường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thẳng</a:t>
            </a:r>
            <a:endParaRPr lang="en-US" sz="2350" spc="-15" dirty="0" smtClean="0">
              <a:latin typeface="Arial"/>
              <a:cs typeface="Arial"/>
            </a:endParaRPr>
          </a:p>
          <a:p>
            <a:pPr marL="195580">
              <a:lnSpc>
                <a:spcPct val="100000"/>
              </a:lnSpc>
              <a:tabLst>
                <a:tab pos="5913120" algn="l"/>
              </a:tabLst>
            </a:pP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49222" y="2405443"/>
            <a:ext cx="8609965" cy="239616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1724025" algn="l"/>
                <a:tab pos="6677659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Những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cá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nhân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có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nhu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cầu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thực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hiện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hoạt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động</a:t>
            </a:r>
            <a:r>
              <a:rPr lang="en-US" sz="2350" spc="-25" dirty="0" smtClean="0">
                <a:latin typeface="Arial"/>
                <a:cs typeface="Arial"/>
              </a:rPr>
              <a:t> (Reilly)</a:t>
            </a:r>
          </a:p>
          <a:p>
            <a:pPr marL="1270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tabLst>
                <a:tab pos="195580" algn="l"/>
                <a:tab pos="1724025" algn="l"/>
                <a:tab pos="6677659" algn="l"/>
              </a:tabLst>
            </a:pPr>
            <a:endParaRPr lang="en-US" sz="2350" dirty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1724025" algn="l"/>
                <a:tab pos="6677659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cầu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khám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khả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năng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thành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tựu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5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Dựa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trên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lý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thuyết</a:t>
            </a:r>
            <a:r>
              <a:rPr lang="en-US" sz="2350" spc="-20" dirty="0">
                <a:latin typeface="Arial"/>
                <a:cs typeface="Arial"/>
              </a:rPr>
              <a:t> </a:t>
            </a:r>
            <a:r>
              <a:rPr lang="en-US" sz="2350" spc="-20" dirty="0" err="1">
                <a:latin typeface="Arial"/>
                <a:cs typeface="Arial"/>
              </a:rPr>
              <a:t>hệ</a:t>
            </a:r>
            <a:r>
              <a:rPr lang="en-US" sz="2350" spc="-20" dirty="0">
                <a:latin typeface="Arial"/>
                <a:cs typeface="Arial"/>
              </a:rPr>
              <a:t> </a:t>
            </a:r>
            <a:r>
              <a:rPr lang="en-US" sz="2350" spc="-20" dirty="0" err="1">
                <a:latin typeface="Arial"/>
                <a:cs typeface="Arial"/>
              </a:rPr>
              <a:t>thống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2204" y="533400"/>
            <a:ext cx="914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/>
              <a:t>Mô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hình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hoạt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động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của</a:t>
            </a:r>
            <a:r>
              <a:rPr lang="en-US" sz="4400" b="1" dirty="0" smtClean="0"/>
              <a:t> con </a:t>
            </a:r>
            <a:r>
              <a:rPr lang="en-US" sz="4400" b="1" dirty="0" err="1" smtClean="0"/>
              <a:t>người</a:t>
            </a:r>
            <a:r>
              <a:rPr lang="en-US" sz="4400" b="1" dirty="0" smtClean="0"/>
              <a:t> (Model of Human </a:t>
            </a:r>
            <a:r>
              <a:rPr lang="en-US" sz="4400" b="1" dirty="0"/>
              <a:t>O</a:t>
            </a:r>
            <a:r>
              <a:rPr lang="en-US" sz="4400" b="1" dirty="0" smtClean="0"/>
              <a:t>ccupation MOHO)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70216" y="1403730"/>
            <a:ext cx="1576070" cy="73994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i="1" spc="5" dirty="0" smtClean="0">
                <a:solidFill>
                  <a:srgbClr val="FF0000"/>
                </a:solidFill>
                <a:latin typeface="Arial"/>
                <a:cs typeface="Arial"/>
              </a:rPr>
              <a:t>3 </a:t>
            </a:r>
            <a:r>
              <a:rPr lang="en-US" sz="2350" i="1" spc="5" dirty="0" err="1" smtClean="0">
                <a:solidFill>
                  <a:srgbClr val="FF0000"/>
                </a:solidFill>
                <a:latin typeface="Arial"/>
                <a:cs typeface="Arial"/>
              </a:rPr>
              <a:t>hệ</a:t>
            </a:r>
            <a:r>
              <a:rPr lang="en-US" sz="2350" i="1" spc="5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i="1" spc="5" dirty="0" err="1" smtClean="0">
                <a:solidFill>
                  <a:srgbClr val="FF0000"/>
                </a:solidFill>
                <a:latin typeface="Arial"/>
                <a:cs typeface="Arial"/>
              </a:rPr>
              <a:t>thống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58184" y="1289303"/>
            <a:ext cx="2601467" cy="2601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13528" y="2146236"/>
            <a:ext cx="887730" cy="6578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2100" spc="-20" dirty="0" smtClean="0">
                <a:latin typeface="Arial"/>
                <a:cs typeface="Arial"/>
              </a:rPr>
              <a:t>Ý </a:t>
            </a:r>
            <a:r>
              <a:rPr lang="en-US" sz="2100" spc="-20" dirty="0" err="1" smtClean="0">
                <a:latin typeface="Arial"/>
                <a:cs typeface="Arial"/>
              </a:rPr>
              <a:t>muốn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681728" y="2889504"/>
            <a:ext cx="2601468" cy="26014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567934" y="4090733"/>
            <a:ext cx="1372870" cy="65787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2100" spc="-5" dirty="0" err="1" smtClean="0">
                <a:latin typeface="Arial"/>
                <a:cs typeface="Arial"/>
              </a:rPr>
              <a:t>Sự</a:t>
            </a:r>
            <a:r>
              <a:rPr lang="en-US" sz="2100" spc="-5" dirty="0" smtClean="0">
                <a:latin typeface="Arial"/>
                <a:cs typeface="Arial"/>
              </a:rPr>
              <a:t> </a:t>
            </a:r>
            <a:r>
              <a:rPr lang="en-US" sz="2100" spc="-5" dirty="0" err="1" smtClean="0">
                <a:latin typeface="Arial"/>
                <a:cs typeface="Arial"/>
              </a:rPr>
              <a:t>quen</a:t>
            </a:r>
            <a:r>
              <a:rPr lang="en-US" sz="2100" spc="-5" dirty="0" smtClean="0">
                <a:latin typeface="Arial"/>
                <a:cs typeface="Arial"/>
              </a:rPr>
              <a:t> </a:t>
            </a:r>
            <a:r>
              <a:rPr lang="en-US" sz="2100" spc="-5" dirty="0" err="1" smtClean="0">
                <a:latin typeface="Arial"/>
                <a:cs typeface="Arial"/>
              </a:rPr>
              <a:t>thuộc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825495" y="2916935"/>
            <a:ext cx="2601468" cy="26014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3098164" y="3839781"/>
            <a:ext cx="1528445" cy="905375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 marR="5080" indent="-2540" algn="ctr">
              <a:lnSpc>
                <a:spcPts val="2160"/>
              </a:lnSpc>
              <a:spcBef>
                <a:spcPts val="459"/>
              </a:spcBef>
            </a:pPr>
            <a:r>
              <a:rPr lang="en-US" sz="2100" spc="-5" dirty="0" err="1" smtClean="0">
                <a:latin typeface="Arial"/>
                <a:cs typeface="Arial"/>
              </a:rPr>
              <a:t>Sự</a:t>
            </a:r>
            <a:r>
              <a:rPr lang="en-US" sz="2100" spc="-5" dirty="0" smtClean="0">
                <a:latin typeface="Arial"/>
                <a:cs typeface="Arial"/>
              </a:rPr>
              <a:t> </a:t>
            </a:r>
            <a:r>
              <a:rPr lang="en-US" sz="2100" spc="-5" dirty="0" err="1" smtClean="0">
                <a:latin typeface="Arial"/>
                <a:cs typeface="Arial"/>
              </a:rPr>
              <a:t>thực</a:t>
            </a:r>
            <a:r>
              <a:rPr lang="en-US" sz="2100" spc="-5" dirty="0" smtClean="0">
                <a:latin typeface="Arial"/>
                <a:cs typeface="Arial"/>
              </a:rPr>
              <a:t> </a:t>
            </a:r>
            <a:r>
              <a:rPr lang="en-US" sz="2100" spc="-5" dirty="0" err="1" smtClean="0">
                <a:latin typeface="Arial"/>
                <a:cs typeface="Arial"/>
              </a:rPr>
              <a:t>hiện</a:t>
            </a:r>
            <a:r>
              <a:rPr lang="en-US" sz="2100" spc="-5" dirty="0" smtClean="0">
                <a:latin typeface="Arial"/>
                <a:cs typeface="Arial"/>
              </a:rPr>
              <a:t> </a:t>
            </a:r>
            <a:r>
              <a:rPr lang="en-US" sz="2100" spc="-5" dirty="0" err="1" smtClean="0">
                <a:latin typeface="Arial"/>
                <a:cs typeface="Arial"/>
              </a:rPr>
              <a:t>trí</a:t>
            </a:r>
            <a:r>
              <a:rPr lang="en-US" sz="2100" spc="-5" dirty="0" smtClean="0">
                <a:latin typeface="Arial"/>
                <a:cs typeface="Arial"/>
              </a:rPr>
              <a:t> </a:t>
            </a:r>
            <a:r>
              <a:rPr lang="en-US" sz="2100" spc="-5" dirty="0" err="1" smtClean="0">
                <a:latin typeface="Arial"/>
                <a:cs typeface="Arial"/>
              </a:rPr>
              <a:t>não</a:t>
            </a:r>
            <a:r>
              <a:rPr lang="en-US" sz="2100" spc="-5" dirty="0" smtClean="0">
                <a:latin typeface="Arial"/>
                <a:cs typeface="Arial"/>
              </a:rPr>
              <a:t> </a:t>
            </a:r>
            <a:r>
              <a:rPr lang="en-US" sz="2100" spc="-5" dirty="0" err="1" smtClean="0">
                <a:latin typeface="Arial"/>
                <a:cs typeface="Arial"/>
              </a:rPr>
              <a:t>cơ</a:t>
            </a:r>
            <a:r>
              <a:rPr lang="en-US" sz="2100" spc="-5" dirty="0" smtClean="0">
                <a:latin typeface="Arial"/>
                <a:cs typeface="Arial"/>
              </a:rPr>
              <a:t> </a:t>
            </a:r>
            <a:r>
              <a:rPr lang="en-US" sz="2100" spc="-5" dirty="0" err="1" smtClean="0">
                <a:latin typeface="Arial"/>
                <a:cs typeface="Arial"/>
              </a:rPr>
              <a:t>thể</a:t>
            </a:r>
            <a:endParaRPr sz="21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77200" y="1905000"/>
            <a:ext cx="2745740" cy="25782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25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en-US" sz="2350" spc="-10" dirty="0" smtClean="0">
                <a:latin typeface="Arial"/>
                <a:cs typeface="Arial"/>
              </a:rPr>
              <a:t>3 </a:t>
            </a:r>
            <a:r>
              <a:rPr lang="en-US" sz="2350" spc="-10" dirty="0" err="1" smtClean="0">
                <a:latin typeface="Arial"/>
                <a:cs typeface="Arial"/>
              </a:rPr>
              <a:t>hệ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thống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làm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việc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với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theo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theo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một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kiểu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solidFill>
                  <a:srgbClr val="FF0000"/>
                </a:solidFill>
                <a:latin typeface="Arial"/>
                <a:cs typeface="Arial"/>
              </a:rPr>
              <a:t>heterarchial</a:t>
            </a:r>
            <a:r>
              <a:rPr lang="en-US" sz="2350" spc="-1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để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làm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nhân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có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thể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hiện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endParaRPr lang="en-US" sz="235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lang="en-US" sz="2350" spc="-10" dirty="0" smtClean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01559" y="1566735"/>
            <a:ext cx="9788525" cy="306814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4945" indent="-182245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4873625" algn="l"/>
              </a:tabLst>
            </a:pPr>
            <a:r>
              <a:rPr lang="vi-VN" sz="2350" i="1" spc="-30" dirty="0">
                <a:solidFill>
                  <a:srgbClr val="FF0000"/>
                </a:solidFill>
                <a:cs typeface="Arial"/>
              </a:rPr>
              <a:t>Ý muốn: </a:t>
            </a:r>
            <a:r>
              <a:rPr lang="vi-VN" sz="2350" spc="-30" dirty="0">
                <a:solidFill>
                  <a:schemeClr val="tx1">
                    <a:lumMod val="95000"/>
                    <a:lumOff val="5000"/>
                  </a:schemeClr>
                </a:solidFill>
                <a:cs typeface="Arial"/>
              </a:rPr>
              <a:t>mỗi cá nhân được thúc đẩy và lựa chọn hành vi hoạt động dựa trên những sở thích, giá trị và mục đích cá nhân</a:t>
            </a:r>
          </a:p>
          <a:p>
            <a:pPr marL="194945" indent="-182245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4873625" algn="l"/>
              </a:tabLst>
            </a:pPr>
            <a:endParaRPr lang="vi-VN" sz="2350" i="1" spc="-30" dirty="0">
              <a:solidFill>
                <a:srgbClr val="FF0000"/>
              </a:solidFill>
              <a:cs typeface="Arial"/>
            </a:endParaRPr>
          </a:p>
          <a:p>
            <a:pPr marL="194945" indent="-182245"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vi-VN" sz="2350" i="1" spc="-5" dirty="0">
                <a:solidFill>
                  <a:srgbClr val="FF0000"/>
                </a:solidFill>
                <a:cs typeface="Arial"/>
              </a:rPr>
              <a:t>Sự quen thuộc</a:t>
            </a:r>
            <a:r>
              <a:rPr lang="vi-VN" sz="2350" spc="-5" dirty="0">
                <a:cs typeface="Arial"/>
              </a:rPr>
              <a:t>: thói quen và vai trò được tiếp thu thụ động sắp xếp hành vi hoạt động của mỗi cá nhân thành </a:t>
            </a:r>
            <a:r>
              <a:rPr lang="vi-VN" sz="2350" spc="-5" dirty="0">
                <a:latin typeface="Arial (Body)"/>
                <a:cs typeface="Arial"/>
              </a:rPr>
              <a:t>những </a:t>
            </a:r>
            <a:r>
              <a:rPr lang="en-US" sz="2350" spc="-5" dirty="0" err="1" smtClean="0">
                <a:latin typeface="Arial (Body)"/>
                <a:cs typeface="Arial"/>
              </a:rPr>
              <a:t>mẫu</a:t>
            </a:r>
            <a:r>
              <a:rPr lang="en-US" sz="2350" spc="-5" dirty="0" smtClean="0">
                <a:latin typeface="Arial (Body)"/>
                <a:cs typeface="Arial"/>
              </a:rPr>
              <a:t>/</a:t>
            </a:r>
            <a:r>
              <a:rPr lang="en-US" sz="2350" spc="-5" dirty="0" err="1" smtClean="0">
                <a:latin typeface="Arial (Body)"/>
                <a:cs typeface="Arial"/>
              </a:rPr>
              <a:t>thói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en-US" sz="2350" spc="-5" dirty="0" err="1" smtClean="0">
                <a:latin typeface="Arial (Body)"/>
                <a:cs typeface="Arial"/>
              </a:rPr>
              <a:t>quen</a:t>
            </a:r>
            <a:endParaRPr lang="vi-VN" sz="2350" dirty="0">
              <a:latin typeface="Arial (Body)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94945" indent="-182245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7209790" algn="l"/>
              </a:tabLst>
            </a:pPr>
            <a:r>
              <a:rPr lang="vi-VN" sz="2350" i="1" spc="-10" dirty="0">
                <a:solidFill>
                  <a:srgbClr val="FF0000"/>
                </a:solidFill>
                <a:cs typeface="Arial"/>
              </a:rPr>
              <a:t>Sự thực hiện trí não cơ thể: </a:t>
            </a:r>
            <a:r>
              <a:rPr lang="vi-VN" sz="2350" spc="-10" dirty="0">
                <a:cs typeface="Arial"/>
              </a:rPr>
              <a:t>hệ thống này giúp có thể đạt được những kỹ năng hoạt động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9222" y="1280985"/>
            <a:ext cx="9545955" cy="401250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5"/>
              </a:spcBef>
            </a:pPr>
            <a:r>
              <a:rPr lang="en-US" sz="2350" spc="-10" dirty="0" err="1" smtClean="0">
                <a:latin typeface="Arial"/>
                <a:cs typeface="Arial"/>
              </a:rPr>
              <a:t>Khái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niệm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hóa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Keihofner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về</a:t>
            </a:r>
            <a:r>
              <a:rPr lang="en-US" sz="2350" spc="-10" dirty="0" smtClean="0">
                <a:latin typeface="Arial"/>
                <a:cs typeface="Arial"/>
              </a:rPr>
              <a:t> MOHO </a:t>
            </a:r>
            <a:r>
              <a:rPr lang="en-US" sz="2350" spc="-10" dirty="0" err="1" smtClean="0">
                <a:latin typeface="Arial"/>
                <a:cs typeface="Arial"/>
              </a:rPr>
              <a:t>nói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rằng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nhân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có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bẩm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sinh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để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hiện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endParaRPr sz="2350" dirty="0">
              <a:latin typeface="Arial"/>
              <a:cs typeface="Arial"/>
            </a:endParaRPr>
          </a:p>
          <a:p>
            <a:pPr marL="355600" marR="5080" indent="-342900">
              <a:lnSpc>
                <a:spcPct val="204599"/>
              </a:lnSpc>
              <a:spcBef>
                <a:spcPts val="1225"/>
              </a:spcBef>
              <a:buClr>
                <a:srgbClr val="689D9B"/>
              </a:buClr>
              <a:buSzPct val="85106"/>
              <a:buFont typeface="Arial" pitchFamily="34" charset="0"/>
              <a:buChar char="•"/>
              <a:tabLst>
                <a:tab pos="195580" algn="l"/>
                <a:tab pos="2574290" algn="l"/>
                <a:tab pos="688784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Môi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trường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tạo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ra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bối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cảnh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thay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đổi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môi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trường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chịu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trách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nhiệm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thay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đổi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endParaRPr lang="en-US" sz="2350" dirty="0">
              <a:latin typeface="Arial"/>
              <a:cs typeface="Arial"/>
            </a:endParaRPr>
          </a:p>
          <a:p>
            <a:pPr marL="355600" marR="5080" indent="-342900">
              <a:lnSpc>
                <a:spcPct val="204599"/>
              </a:lnSpc>
              <a:spcBef>
                <a:spcPts val="1225"/>
              </a:spcBef>
              <a:buClr>
                <a:srgbClr val="689D9B"/>
              </a:buClr>
              <a:buSzPct val="85106"/>
              <a:buFont typeface="Arial" pitchFamily="34" charset="0"/>
              <a:buChar char="•"/>
              <a:tabLst>
                <a:tab pos="195580" algn="l"/>
                <a:tab pos="2574290" algn="l"/>
                <a:tab pos="688784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MOHO,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thay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đổi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xuyên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suốt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chuyển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đổi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của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mỗi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nhân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cuộc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sống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07668" y="1008125"/>
            <a:ext cx="2493746" cy="4532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75861" y="1015619"/>
            <a:ext cx="3058287" cy="5675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66178" y="1008125"/>
            <a:ext cx="2054987" cy="5750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9222" y="2405443"/>
            <a:ext cx="6524625" cy="286039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2456815" algn="l"/>
              </a:tabLst>
            </a:pPr>
            <a:r>
              <a:rPr lang="en-US" sz="2350" dirty="0" smtClean="0">
                <a:latin typeface="Arial"/>
                <a:cs typeface="Arial"/>
              </a:rPr>
              <a:t>3 </a:t>
            </a:r>
            <a:r>
              <a:rPr lang="en-US" sz="2350" dirty="0" err="1" smtClean="0">
                <a:latin typeface="Arial"/>
                <a:cs typeface="Arial"/>
              </a:rPr>
              <a:t>nguyên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tắc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của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phát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triển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hoạt</a:t>
            </a:r>
            <a:r>
              <a:rPr lang="en-US" sz="2350" dirty="0" smtClean="0">
                <a:latin typeface="Arial"/>
                <a:cs typeface="Arial"/>
              </a:rPr>
              <a:t> </a:t>
            </a:r>
            <a:r>
              <a:rPr lang="en-US" sz="2350" dirty="0" err="1" smtClean="0">
                <a:latin typeface="Arial"/>
                <a:cs typeface="Arial"/>
              </a:rPr>
              <a:t>động</a:t>
            </a:r>
            <a:r>
              <a:rPr lang="en-US" sz="2350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Liên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tục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689D9B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Nhiều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yếu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tố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quyết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định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689D9B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Nhiều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mô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hình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53096" y="1589087"/>
            <a:ext cx="9559290" cy="41870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60045" indent="-347345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360045" algn="l"/>
                <a:tab pos="36068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Liên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tục</a:t>
            </a:r>
            <a:r>
              <a:rPr lang="en-US" sz="2350" spc="-15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 marL="635000" marR="377190" lvl="1" indent="-347980">
              <a:lnSpc>
                <a:spcPct val="204599"/>
              </a:lnSpc>
              <a:spcBef>
                <a:spcPts val="4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635000" algn="l"/>
                <a:tab pos="635635" algn="l"/>
                <a:tab pos="6463665" algn="l"/>
                <a:tab pos="7459345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Dựa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vào</a:t>
            </a:r>
            <a:r>
              <a:rPr lang="en-US" sz="2350" spc="-20" dirty="0" smtClean="0">
                <a:latin typeface="Arial"/>
                <a:cs typeface="Arial"/>
              </a:rPr>
              <a:t> ý </a:t>
            </a:r>
            <a:r>
              <a:rPr lang="en-US" sz="2350" spc="-20" dirty="0" err="1" smtClean="0">
                <a:latin typeface="Arial"/>
                <a:cs typeface="Arial"/>
              </a:rPr>
              <a:t>tưởng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rằng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sự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phát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triển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là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liên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tục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và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làm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cho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người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lớn</a:t>
            </a:r>
            <a:r>
              <a:rPr lang="en-US" sz="2350" spc="-20" dirty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tại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tuổi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của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họ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có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thể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thích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nghi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với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sự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thay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đổi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trong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các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tình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huống</a:t>
            </a:r>
            <a:r>
              <a:rPr lang="en-US" sz="2350" spc="-20" dirty="0" smtClean="0">
                <a:latin typeface="Arial"/>
                <a:cs typeface="Arial"/>
              </a:rPr>
              <a:t> ở </a:t>
            </a:r>
            <a:r>
              <a:rPr lang="en-US" sz="2350" spc="-20" dirty="0" err="1" smtClean="0">
                <a:latin typeface="Arial"/>
                <a:cs typeface="Arial"/>
              </a:rPr>
              <a:t>cuộc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sống</a:t>
            </a:r>
            <a:endParaRPr lang="en-US" sz="2350" dirty="0">
              <a:latin typeface="Arial"/>
              <a:cs typeface="Arial"/>
            </a:endParaRPr>
          </a:p>
          <a:p>
            <a:pPr marL="635000" marR="377190" lvl="1" indent="-347980">
              <a:lnSpc>
                <a:spcPct val="204599"/>
              </a:lnSpc>
              <a:spcBef>
                <a:spcPts val="4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635000" algn="l"/>
                <a:tab pos="635635" algn="l"/>
                <a:tab pos="6463665" algn="l"/>
                <a:tab pos="7459345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sự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thay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đổi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phát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triển</a:t>
            </a:r>
            <a:r>
              <a:rPr lang="en-US" sz="2350" spc="-20" dirty="0" smtClean="0">
                <a:latin typeface="Arial"/>
                <a:cs typeface="Arial"/>
              </a:rPr>
              <a:t> ở </a:t>
            </a:r>
            <a:r>
              <a:rPr lang="en-US" sz="2350" spc="-20" dirty="0" err="1" smtClean="0">
                <a:latin typeface="Arial"/>
                <a:cs typeface="Arial"/>
              </a:rPr>
              <a:t>mặt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thể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chất</a:t>
            </a:r>
            <a:r>
              <a:rPr lang="en-US" sz="2350" spc="-20" dirty="0" smtClean="0">
                <a:latin typeface="Arial"/>
                <a:cs typeface="Arial"/>
              </a:rPr>
              <a:t>, </a:t>
            </a:r>
            <a:r>
              <a:rPr lang="en-US" sz="2350" spc="-20" dirty="0" err="1" smtClean="0">
                <a:latin typeface="Arial"/>
                <a:cs typeface="Arial"/>
              </a:rPr>
              <a:t>tâm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lý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xã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hội</a:t>
            </a:r>
            <a:r>
              <a:rPr lang="en-US" sz="2350" spc="-20" dirty="0" smtClean="0">
                <a:latin typeface="Arial"/>
                <a:cs typeface="Arial"/>
              </a:rPr>
              <a:t>, </a:t>
            </a:r>
            <a:r>
              <a:rPr lang="en-US" sz="2350" spc="-20" dirty="0" err="1" smtClean="0">
                <a:latin typeface="Arial"/>
                <a:cs typeface="Arial"/>
              </a:rPr>
              <a:t>nhận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thức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và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sở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thích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dẫn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đến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thay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đổi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hoạt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động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05433" y="1104391"/>
            <a:ext cx="9341485" cy="5133457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60045" indent="-347345">
              <a:lnSpc>
                <a:spcPct val="100000"/>
              </a:lnSpc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360045" algn="l"/>
                <a:tab pos="360680" algn="l"/>
              </a:tabLst>
            </a:pPr>
            <a:r>
              <a:rPr lang="en-US" sz="2350" spc="-5" dirty="0" err="1" smtClean="0">
                <a:latin typeface="Arial"/>
                <a:cs typeface="Arial"/>
              </a:rPr>
              <a:t>Nhiều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yếu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tố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quyết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định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817880" lvl="1" indent="-3479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817880" algn="l"/>
                <a:tab pos="81851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Đa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yếu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tố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liên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quan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xác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định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689D9B"/>
              </a:buClr>
              <a:buFont typeface="MS UI Gothic"/>
              <a:buChar char="▪"/>
            </a:pPr>
            <a:endParaRPr sz="3050" dirty="0">
              <a:latin typeface="Times New Roman"/>
              <a:cs typeface="Times New Roman"/>
            </a:endParaRPr>
          </a:p>
          <a:p>
            <a:pPr marL="817880" lvl="1" indent="-3479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817880" algn="l"/>
                <a:tab pos="818515" algn="l"/>
                <a:tab pos="359473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yếu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tố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xác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định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bao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gồm</a:t>
            </a:r>
            <a:r>
              <a:rPr lang="en-US" sz="2350" spc="-15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689D9B"/>
              </a:buClr>
              <a:buFont typeface="MS UI Gothic"/>
              <a:buChar char="▪"/>
            </a:pPr>
            <a:endParaRPr sz="3050" dirty="0">
              <a:latin typeface="Times New Roman"/>
              <a:cs typeface="Times New Roman"/>
            </a:endParaRPr>
          </a:p>
          <a:p>
            <a:pPr marL="1275080" lvl="2" indent="-347345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✓"/>
              <a:tabLst>
                <a:tab pos="1275080" algn="l"/>
                <a:tab pos="1275715" algn="l"/>
              </a:tabLst>
            </a:pPr>
            <a:r>
              <a:rPr lang="en-US" sz="2350" spc="-5" dirty="0" smtClean="0">
                <a:latin typeface="Arial"/>
                <a:cs typeface="Arial"/>
              </a:rPr>
              <a:t>Con </a:t>
            </a:r>
            <a:r>
              <a:rPr lang="en-US" sz="2350" spc="-5" dirty="0" err="1" smtClean="0">
                <a:latin typeface="Arial"/>
                <a:cs typeface="Arial"/>
              </a:rPr>
              <a:t>người</a:t>
            </a:r>
            <a:r>
              <a:rPr lang="en-US" sz="2350" spc="-5" dirty="0" smtClean="0">
                <a:latin typeface="Arial"/>
                <a:cs typeface="Arial"/>
              </a:rPr>
              <a:t> (di </a:t>
            </a:r>
            <a:r>
              <a:rPr lang="en-US" sz="2350" spc="-5" dirty="0" err="1" smtClean="0">
                <a:latin typeface="Arial"/>
                <a:cs typeface="Arial"/>
              </a:rPr>
              <a:t>truyền</a:t>
            </a:r>
            <a:r>
              <a:rPr lang="en-US" sz="2350" spc="-5" dirty="0" smtClean="0">
                <a:latin typeface="Arial"/>
                <a:cs typeface="Arial"/>
              </a:rPr>
              <a:t>, </a:t>
            </a:r>
            <a:r>
              <a:rPr lang="en-US" sz="2350" spc="-5" dirty="0" err="1" smtClean="0">
                <a:latin typeface="Arial"/>
                <a:cs typeface="Arial"/>
              </a:rPr>
              <a:t>việc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học</a:t>
            </a:r>
            <a:r>
              <a:rPr lang="en-US" sz="2350" spc="-5" dirty="0" smtClean="0">
                <a:latin typeface="Arial"/>
                <a:cs typeface="Arial"/>
              </a:rPr>
              <a:t>/</a:t>
            </a:r>
            <a:r>
              <a:rPr lang="en-US" sz="2350" spc="-5" dirty="0" err="1" smtClean="0">
                <a:latin typeface="Arial"/>
                <a:cs typeface="Arial"/>
              </a:rPr>
              <a:t>sự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mềm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dẻo</a:t>
            </a:r>
            <a:r>
              <a:rPr lang="en-US" sz="2350" spc="-5" dirty="0" smtClean="0">
                <a:latin typeface="Arial"/>
                <a:cs typeface="Arial"/>
              </a:rPr>
              <a:t>, </a:t>
            </a:r>
            <a:r>
              <a:rPr lang="en-US" sz="2350" spc="-5" dirty="0" err="1" smtClean="0">
                <a:latin typeface="Arial"/>
                <a:cs typeface="Arial"/>
              </a:rPr>
              <a:t>và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sự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tham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gia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chủ</a:t>
            </a:r>
            <a:r>
              <a:rPr lang="en-US" sz="2350" spc="-5" dirty="0" smtClean="0">
                <a:latin typeface="Arial"/>
                <a:cs typeface="Arial"/>
              </a:rPr>
              <a:t> </a:t>
            </a:r>
            <a:r>
              <a:rPr lang="en-US" sz="2350" spc="-5" dirty="0" err="1" smtClean="0">
                <a:latin typeface="Arial"/>
                <a:cs typeface="Arial"/>
              </a:rPr>
              <a:t>động</a:t>
            </a:r>
            <a:r>
              <a:rPr lang="en-US" sz="2350" spc="-5" dirty="0" smtClean="0">
                <a:latin typeface="Arial"/>
                <a:cs typeface="Arial"/>
              </a:rPr>
              <a:t>)</a:t>
            </a:r>
            <a:endParaRPr sz="2350" dirty="0" smtClean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30"/>
              </a:spcBef>
              <a:buClr>
                <a:srgbClr val="689D9B"/>
              </a:buClr>
              <a:buFont typeface="MS UI Gothic"/>
              <a:buChar char="✓"/>
            </a:pPr>
            <a:endParaRPr sz="3100" dirty="0" smtClean="0">
              <a:latin typeface="Times New Roman"/>
              <a:cs typeface="Times New Roman"/>
            </a:endParaRPr>
          </a:p>
          <a:p>
            <a:pPr marL="1275080" lvl="2" indent="-34734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✓"/>
              <a:tabLst>
                <a:tab pos="1275080" algn="l"/>
                <a:tab pos="1275715" algn="l"/>
                <a:tab pos="3075940" algn="l"/>
              </a:tabLst>
            </a:pPr>
            <a:r>
              <a:rPr lang="en-US" sz="2350" spc="-30" dirty="0" err="1" smtClean="0">
                <a:latin typeface="Arial"/>
                <a:cs typeface="Arial"/>
              </a:rPr>
              <a:t>Môi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trường</a:t>
            </a:r>
            <a:r>
              <a:rPr lang="en-US" sz="2350" spc="-30" dirty="0" smtClean="0">
                <a:latin typeface="Arial"/>
                <a:cs typeface="Arial"/>
              </a:rPr>
              <a:t> (</a:t>
            </a:r>
            <a:r>
              <a:rPr lang="en-US" sz="2350" spc="-30" dirty="0" err="1" smtClean="0">
                <a:latin typeface="Arial"/>
                <a:cs typeface="Arial"/>
              </a:rPr>
              <a:t>thể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chất</a:t>
            </a:r>
            <a:r>
              <a:rPr lang="en-US" sz="2350" spc="-30" dirty="0" smtClean="0">
                <a:latin typeface="Arial"/>
                <a:cs typeface="Arial"/>
              </a:rPr>
              <a:t>, </a:t>
            </a:r>
            <a:r>
              <a:rPr lang="en-US" sz="2350" spc="-30" dirty="0" err="1" smtClean="0">
                <a:latin typeface="Arial"/>
                <a:cs typeface="Arial"/>
              </a:rPr>
              <a:t>văn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hóa</a:t>
            </a:r>
            <a:r>
              <a:rPr lang="en-US" sz="2350" spc="-30" dirty="0" smtClean="0">
                <a:latin typeface="Arial"/>
                <a:cs typeface="Arial"/>
              </a:rPr>
              <a:t>, </a:t>
            </a:r>
            <a:r>
              <a:rPr lang="en-US" sz="2350" spc="-30" dirty="0" err="1" smtClean="0">
                <a:latin typeface="Arial"/>
                <a:cs typeface="Arial"/>
              </a:rPr>
              <a:t>xã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hôi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và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thời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gian</a:t>
            </a:r>
            <a:r>
              <a:rPr lang="en-US" sz="2350" spc="-30" dirty="0" smtClean="0">
                <a:latin typeface="Arial"/>
                <a:cs typeface="Arial"/>
              </a:rPr>
              <a:t>)</a:t>
            </a:r>
            <a:endParaRPr lang="en-US" sz="2350" spc="-30" dirty="0" smtClean="0">
              <a:latin typeface="Arial"/>
              <a:cs typeface="Arial"/>
            </a:endParaRPr>
          </a:p>
          <a:p>
            <a:pPr marL="927735" lvl="2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tabLst>
                <a:tab pos="1275080" algn="l"/>
                <a:tab pos="1275715" algn="l"/>
                <a:tab pos="3075940" algn="l"/>
              </a:tabLst>
            </a:pPr>
            <a:endParaRPr lang="en-US" sz="2350" dirty="0">
              <a:latin typeface="Arial"/>
              <a:cs typeface="Arial"/>
            </a:endParaRPr>
          </a:p>
          <a:p>
            <a:pPr marL="1275080" lvl="2" indent="-347345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✓"/>
              <a:tabLst>
                <a:tab pos="1275080" algn="l"/>
                <a:tab pos="1275715" algn="l"/>
                <a:tab pos="307594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tương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smtClean="0">
                <a:latin typeface="Arial"/>
                <a:cs typeface="Arial"/>
              </a:rPr>
              <a:t>(</a:t>
            </a:r>
            <a:r>
              <a:rPr lang="en-US" sz="2350" spc="-10" dirty="0" err="1" smtClean="0">
                <a:latin typeface="Arial"/>
                <a:cs typeface="Arial"/>
              </a:rPr>
              <a:t>tương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giữa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smtClean="0">
                <a:latin typeface="Arial"/>
                <a:cs typeface="Arial"/>
              </a:rPr>
              <a:t>con </a:t>
            </a:r>
            <a:r>
              <a:rPr lang="en-US" sz="2350" spc="-10" dirty="0" err="1" smtClean="0">
                <a:latin typeface="Arial"/>
                <a:cs typeface="Arial"/>
              </a:rPr>
              <a:t>người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môi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trường</a:t>
            </a:r>
            <a:r>
              <a:rPr lang="en-US" sz="2350" spc="-10" dirty="0" smtClean="0">
                <a:latin typeface="Arial"/>
                <a:cs typeface="Arial"/>
              </a:rPr>
              <a:t>)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64717" y="716915"/>
            <a:ext cx="10530840" cy="437940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Nhiều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mô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hình</a:t>
            </a:r>
            <a:r>
              <a:rPr lang="en-US" sz="2350" spc="-10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469900" lvl="1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470534" algn="l"/>
                <a:tab pos="881570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Các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mô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hình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phản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chiếu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chung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Clr>
                <a:srgbClr val="689D9B"/>
              </a:buClr>
              <a:buFont typeface="MS UI Gothic"/>
              <a:buChar char="▪"/>
            </a:pPr>
            <a:endParaRPr sz="3050" dirty="0">
              <a:latin typeface="Times New Roman"/>
              <a:cs typeface="Times New Roman"/>
            </a:endParaRPr>
          </a:p>
          <a:p>
            <a:pPr marL="469900" lvl="1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470534" algn="l"/>
              </a:tabLst>
            </a:pPr>
            <a:r>
              <a:rPr lang="en-US" sz="2350" spc="-20" dirty="0" smtClean="0">
                <a:latin typeface="Arial"/>
                <a:cs typeface="Arial"/>
              </a:rPr>
              <a:t>2 </a:t>
            </a:r>
            <a:r>
              <a:rPr lang="en-US" sz="2350" spc="-20" dirty="0" err="1" smtClean="0">
                <a:latin typeface="Arial"/>
                <a:cs typeface="Arial"/>
              </a:rPr>
              <a:t>mô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hình</a:t>
            </a:r>
            <a:r>
              <a:rPr lang="en-US" sz="2350" spc="-20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 marL="744855" marR="941705" lvl="2" indent="-183515">
              <a:spcBef>
                <a:spcPts val="575"/>
              </a:spcBef>
              <a:buClr>
                <a:srgbClr val="689D9B"/>
              </a:buClr>
              <a:buSzPct val="80851"/>
              <a:buFont typeface="MS UI Gothic"/>
              <a:buChar char="✓"/>
              <a:tabLst>
                <a:tab pos="764540" algn="l"/>
                <a:tab pos="2546985" algn="l"/>
                <a:tab pos="590550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biến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đổi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đặc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trưng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bản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chất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hướng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endParaRPr sz="2350" dirty="0">
              <a:latin typeface="Arial"/>
              <a:cs typeface="Arial"/>
            </a:endParaRPr>
          </a:p>
          <a:p>
            <a:pPr lvl="2">
              <a:lnSpc>
                <a:spcPct val="100000"/>
              </a:lnSpc>
              <a:spcBef>
                <a:spcPts val="35"/>
              </a:spcBef>
              <a:buClr>
                <a:srgbClr val="689D9B"/>
              </a:buClr>
              <a:buFont typeface="MS UI Gothic"/>
              <a:buChar char="✓"/>
            </a:pPr>
            <a:endParaRPr sz="3100" dirty="0">
              <a:latin typeface="Times New Roman"/>
              <a:cs typeface="Times New Roman"/>
            </a:endParaRPr>
          </a:p>
          <a:p>
            <a:pPr marL="744855" lvl="2" indent="-183515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764540" algn="l"/>
                <a:tab pos="3388995" algn="l"/>
                <a:tab pos="5291455" algn="l"/>
                <a:tab pos="935990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Thay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đổi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thành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thạo</a:t>
            </a:r>
            <a:r>
              <a:rPr lang="en-US" sz="2350" spc="-15" dirty="0" smtClean="0">
                <a:latin typeface="Arial"/>
                <a:cs typeface="Arial"/>
              </a:rPr>
              <a:t>,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thành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thạo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này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dẫn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đến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mô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hữu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ích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cho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thực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hiện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hoạt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động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con </a:t>
            </a:r>
            <a:r>
              <a:rPr lang="en-US" sz="2350" spc="-15" dirty="0" err="1" smtClean="0">
                <a:latin typeface="Arial"/>
                <a:cs typeface="Arial"/>
              </a:rPr>
              <a:t>người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49222" y="2378011"/>
            <a:ext cx="7996555" cy="428040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3791585" algn="l"/>
              </a:tabLst>
            </a:pPr>
            <a:r>
              <a:rPr lang="en-US" sz="2350" spc="-30" dirty="0" err="1" smtClean="0">
                <a:latin typeface="Arial"/>
                <a:cs typeface="Arial"/>
              </a:rPr>
              <a:t>Dựa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trên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những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>
                <a:latin typeface="Arial"/>
                <a:cs typeface="Arial"/>
              </a:rPr>
              <a:t>h</a:t>
            </a:r>
            <a:r>
              <a:rPr lang="en-US" sz="2350" spc="-30" dirty="0" err="1" smtClean="0">
                <a:latin typeface="Arial"/>
                <a:cs typeface="Arial"/>
              </a:rPr>
              <a:t>ọc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thuyết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liên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giao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89D9B"/>
              </a:buClr>
              <a:buFont typeface="MS UI Gothic"/>
              <a:buChar char="▪"/>
            </a:pPr>
            <a:endParaRPr sz="335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20" dirty="0" err="1" smtClean="0">
                <a:latin typeface="Arial"/>
                <a:cs typeface="Arial"/>
              </a:rPr>
              <a:t>Học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thuyết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mối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tương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quan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689D9B"/>
              </a:buClr>
              <a:buFont typeface="MS UI Gothic"/>
              <a:buChar char="▪"/>
            </a:pPr>
            <a:endParaRPr sz="330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3388995" algn="l"/>
              </a:tabLst>
            </a:pPr>
            <a:r>
              <a:rPr lang="en-US" sz="2350" spc="-30" dirty="0" err="1" smtClean="0">
                <a:latin typeface="Arial"/>
                <a:cs typeface="Arial"/>
              </a:rPr>
              <a:t>Quan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điểm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cơ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bản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của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>
                <a:latin typeface="Arial"/>
                <a:cs typeface="Arial"/>
              </a:rPr>
              <a:t>h</a:t>
            </a:r>
            <a:r>
              <a:rPr lang="en-US" sz="2350" spc="-30" dirty="0" err="1" smtClean="0">
                <a:latin typeface="Arial"/>
                <a:cs typeface="Arial"/>
              </a:rPr>
              <a:t>ọc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thuyết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mối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tương</a:t>
            </a:r>
            <a:r>
              <a:rPr lang="en-US" sz="2350" spc="-30" dirty="0" smtClean="0">
                <a:latin typeface="Arial"/>
                <a:cs typeface="Arial"/>
              </a:rPr>
              <a:t> </a:t>
            </a:r>
            <a:r>
              <a:rPr lang="en-US" sz="2350" spc="-30" dirty="0" err="1" smtClean="0">
                <a:latin typeface="Arial"/>
                <a:cs typeface="Arial"/>
              </a:rPr>
              <a:t>quan</a:t>
            </a:r>
            <a:endParaRPr sz="2350" dirty="0">
              <a:latin typeface="Arial"/>
              <a:cs typeface="Arial"/>
            </a:endParaRPr>
          </a:p>
          <a:p>
            <a:pPr marL="469900" marR="5080" lvl="1" indent="-182880">
              <a:lnSpc>
                <a:spcPct val="194400"/>
              </a:lnSpc>
              <a:spcBef>
                <a:spcPts val="430"/>
              </a:spcBef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  <a:tab pos="2372995" algn="l"/>
                <a:tab pos="4424045" algn="l"/>
                <a:tab pos="472503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phát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triển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của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hoạt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động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bởi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vì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trẻ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môi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trường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xung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quanh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chúng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hình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thành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một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hệ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thống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chức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năng</a:t>
            </a:r>
            <a:endParaRPr sz="2350" dirty="0">
              <a:latin typeface="Arial"/>
              <a:cs typeface="Arial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854424"/>
            <a:ext cx="990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/>
              <a:t>Mô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hình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của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quá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trình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chuyển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đổi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hoạt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động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67000" y="1676400"/>
            <a:ext cx="7103109" cy="322203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  <a:tab pos="1504315" algn="l"/>
              </a:tabLst>
            </a:pPr>
            <a:r>
              <a:rPr lang="en-US" sz="2350" spc="-35" dirty="0" err="1" smtClean="0">
                <a:latin typeface="Arial"/>
                <a:cs typeface="Arial"/>
              </a:rPr>
              <a:t>Những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thay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đổi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trong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hoạt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động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mang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đến</a:t>
            </a:r>
            <a:r>
              <a:rPr lang="en-US" sz="2350" spc="-35" dirty="0" smtClean="0">
                <a:latin typeface="Arial"/>
                <a:cs typeface="Arial"/>
              </a:rPr>
              <a:t> </a:t>
            </a:r>
            <a:r>
              <a:rPr lang="en-US" sz="2350" spc="-35" dirty="0" err="1" smtClean="0">
                <a:latin typeface="Arial"/>
                <a:cs typeface="Arial"/>
              </a:rPr>
              <a:t>bởi</a:t>
            </a:r>
            <a:r>
              <a:rPr lang="en-US" sz="2350" spc="-35" dirty="0" smtClean="0">
                <a:latin typeface="Arial"/>
                <a:cs typeface="Arial"/>
              </a:rPr>
              <a:t>: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689D9B"/>
              </a:buClr>
              <a:buFont typeface="MS UI Gothic"/>
              <a:buChar char="▪"/>
            </a:pPr>
            <a:endParaRPr sz="290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đầu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tư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xã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hội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trong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trẻ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689D9B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  <a:tab pos="3817620" algn="l"/>
                <a:tab pos="551243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ảnh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hưởng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giữa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cá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nhân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với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nhau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hoạt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động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của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trẻ</a:t>
            </a:r>
            <a:endParaRPr sz="235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Clr>
                <a:srgbClr val="689D9B"/>
              </a:buClr>
              <a:buFont typeface="MS UI Gothic"/>
              <a:buChar char="✓"/>
            </a:pPr>
            <a:endParaRPr sz="3050" dirty="0">
              <a:latin typeface="Times New Roman"/>
              <a:cs typeface="Times New Roman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  <a:tab pos="191579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hiện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49222" y="928814"/>
            <a:ext cx="9590405" cy="274498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lvl="1" indent="-182880"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vi-VN" sz="2350" spc="-10" dirty="0" smtClean="0">
                <a:cs typeface="Arial"/>
              </a:rPr>
              <a:t>Sự </a:t>
            </a:r>
            <a:r>
              <a:rPr lang="vi-VN" sz="2350" spc="-10" dirty="0">
                <a:cs typeface="Arial"/>
              </a:rPr>
              <a:t>đầu </a:t>
            </a:r>
            <a:r>
              <a:rPr lang="vi-VN" sz="2350" spc="-10" dirty="0" smtClean="0">
                <a:cs typeface="Arial"/>
              </a:rPr>
              <a:t>tư </a:t>
            </a:r>
            <a:r>
              <a:rPr lang="vi-VN" sz="2350" spc="-10" dirty="0">
                <a:cs typeface="Arial"/>
              </a:rPr>
              <a:t>xã hội trong hoạt động của </a:t>
            </a:r>
            <a:r>
              <a:rPr lang="vi-VN" sz="2350" spc="-10" dirty="0" smtClean="0">
                <a:cs typeface="Arial"/>
              </a:rPr>
              <a:t>trẻ</a:t>
            </a:r>
            <a:r>
              <a:rPr lang="en-US" sz="2350" dirty="0" smtClean="0">
                <a:cs typeface="Arial"/>
              </a:rPr>
              <a:t>:</a:t>
            </a:r>
          </a:p>
          <a:p>
            <a:pPr marL="195580" lvl="1" indent="-182880"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endParaRPr sz="2350" dirty="0">
              <a:latin typeface="Arial"/>
              <a:cs typeface="Arial"/>
            </a:endParaRPr>
          </a:p>
          <a:p>
            <a:pPr marL="538480" indent="-342900">
              <a:lnSpc>
                <a:spcPct val="100000"/>
              </a:lnSpc>
              <a:buFont typeface="Arial" pitchFamily="34" charset="0"/>
              <a:buChar char="•"/>
              <a:tabLst>
                <a:tab pos="177927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Cộng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đồng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đầu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tư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giúp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trẻ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được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này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được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có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tính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chuẩn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550" dirty="0">
              <a:latin typeface="Times New Roman"/>
              <a:cs typeface="Times New Roman"/>
            </a:endParaRPr>
          </a:p>
          <a:p>
            <a:pPr marL="538480" indent="-342900">
              <a:lnSpc>
                <a:spcPct val="100000"/>
              </a:lnSpc>
              <a:buFont typeface="Arial" pitchFamily="34" charset="0"/>
              <a:buChar char="•"/>
              <a:tabLst>
                <a:tab pos="5551170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người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cộng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đồng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được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chỉ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định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với</a:t>
            </a:r>
            <a:r>
              <a:rPr lang="en-US" sz="2350" spc="-15" dirty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trách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nhiệm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làm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trẻ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thực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hiện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hoạt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động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niên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thiếu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có</a:t>
            </a:r>
            <a:r>
              <a:rPr lang="en-US" sz="2350" spc="-15" dirty="0" smtClean="0">
                <a:latin typeface="Arial"/>
                <a:cs typeface="Arial"/>
              </a:rPr>
              <a:t> ý </a:t>
            </a:r>
            <a:r>
              <a:rPr lang="en-US" sz="2350" spc="-15" dirty="0" err="1" smtClean="0">
                <a:latin typeface="Arial"/>
                <a:cs typeface="Arial"/>
              </a:rPr>
              <a:t>nghĩa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88313" y="1381569"/>
            <a:ext cx="9586595" cy="382014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lvl="1" indent="-182880"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  <a:tab pos="3522979" algn="l"/>
                <a:tab pos="5213985" algn="l"/>
              </a:tabLst>
            </a:pPr>
            <a:r>
              <a:rPr lang="vi-VN" sz="2350" spc="-15" dirty="0" smtClean="0">
                <a:cs typeface="Arial"/>
              </a:rPr>
              <a:t>Những </a:t>
            </a:r>
            <a:r>
              <a:rPr lang="vi-VN" sz="2350" spc="-15" dirty="0">
                <a:cs typeface="Arial"/>
              </a:rPr>
              <a:t>ảnh hưởng giữa cá nhân với nhau trong hoạt động của </a:t>
            </a:r>
            <a:r>
              <a:rPr lang="vi-VN" sz="2350" spc="-15" dirty="0" smtClean="0">
                <a:cs typeface="Arial"/>
              </a:rPr>
              <a:t>trẻ</a:t>
            </a:r>
            <a:r>
              <a:rPr lang="en-US" sz="2350" dirty="0" smtClean="0">
                <a:cs typeface="Arial"/>
              </a:rPr>
              <a:t>:</a:t>
            </a:r>
            <a:endParaRPr lang="en-US" sz="2350" spc="-10" dirty="0" smtClean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6215" algn="l"/>
                <a:tab pos="3522979" algn="l"/>
                <a:tab pos="5213985" algn="l"/>
              </a:tabLst>
            </a:pPr>
            <a:endParaRPr sz="2350" dirty="0">
              <a:latin typeface="Arial"/>
              <a:cs typeface="Arial"/>
            </a:endParaRPr>
          </a:p>
          <a:p>
            <a:pPr marL="629920" marR="871219" lvl="1" indent="-342900">
              <a:lnSpc>
                <a:spcPct val="204599"/>
              </a:lnSpc>
              <a:spcBef>
                <a:spcPts val="434"/>
              </a:spcBef>
              <a:buClr>
                <a:srgbClr val="689D9B"/>
              </a:buClr>
              <a:buSzPct val="85106"/>
              <a:buFont typeface="Arial" pitchFamily="34" charset="0"/>
              <a:buChar char="•"/>
              <a:tabLst>
                <a:tab pos="470534" algn="l"/>
                <a:tab pos="1980564" algn="l"/>
                <a:tab pos="5947410" algn="l"/>
              </a:tabLst>
            </a:pP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cá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nhân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học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thực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hiện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hoạt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động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bằng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cách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quan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sát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những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người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giống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mình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tham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gia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vào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hoạt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động</a:t>
            </a:r>
            <a:r>
              <a:rPr lang="en-US" sz="2350" spc="-20" dirty="0" smtClean="0">
                <a:latin typeface="Arial"/>
                <a:cs typeface="Arial"/>
              </a:rPr>
              <a:t> </a:t>
            </a:r>
            <a:r>
              <a:rPr lang="en-US" sz="2350" spc="-20" dirty="0" err="1" smtClean="0">
                <a:latin typeface="Arial"/>
                <a:cs typeface="Arial"/>
              </a:rPr>
              <a:t>có</a:t>
            </a:r>
            <a:r>
              <a:rPr lang="en-US" sz="2350" spc="-20" dirty="0" smtClean="0">
                <a:latin typeface="Arial"/>
                <a:cs typeface="Arial"/>
              </a:rPr>
              <a:t> ý </a:t>
            </a:r>
            <a:r>
              <a:rPr lang="en-US" sz="2350" spc="-20" dirty="0" err="1" smtClean="0">
                <a:latin typeface="Arial"/>
                <a:cs typeface="Arial"/>
              </a:rPr>
              <a:t>nghĩa</a:t>
            </a:r>
            <a:endParaRPr lang="en-US" sz="2350" dirty="0">
              <a:latin typeface="Arial"/>
              <a:cs typeface="Arial"/>
            </a:endParaRPr>
          </a:p>
          <a:p>
            <a:pPr marL="629920" marR="871219" lvl="1" indent="-342900">
              <a:lnSpc>
                <a:spcPct val="204599"/>
              </a:lnSpc>
              <a:spcBef>
                <a:spcPts val="434"/>
              </a:spcBef>
              <a:buClr>
                <a:srgbClr val="689D9B"/>
              </a:buClr>
              <a:buSzPct val="85106"/>
              <a:buFont typeface="Arial" pitchFamily="34" charset="0"/>
              <a:buChar char="•"/>
              <a:tabLst>
                <a:tab pos="470534" algn="l"/>
                <a:tab pos="1980564" algn="l"/>
                <a:tab pos="594741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Giảng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dạy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thiết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lập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rõ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ràng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giúp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nhân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có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thể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hiện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ở </a:t>
            </a:r>
            <a:r>
              <a:rPr lang="en-US" sz="2350" spc="-10" dirty="0" err="1" smtClean="0">
                <a:latin typeface="Arial"/>
                <a:cs typeface="Arial"/>
              </a:rPr>
              <a:t>mức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cao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hơn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mức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khả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năng</a:t>
            </a:r>
            <a:r>
              <a:rPr lang="en-US" sz="2350" spc="-10" dirty="0" smtClean="0">
                <a:latin typeface="Arial"/>
                <a:cs typeface="Arial"/>
              </a:rPr>
              <a:t> ban </a:t>
            </a:r>
            <a:r>
              <a:rPr lang="en-US" sz="2350" spc="-10" dirty="0" err="1" smtClean="0">
                <a:latin typeface="Arial"/>
                <a:cs typeface="Arial"/>
              </a:rPr>
              <a:t>đầu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họ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66063" y="2016378"/>
            <a:ext cx="10703560" cy="218649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30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162179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học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hiện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:</a:t>
            </a:r>
            <a:endParaRPr sz="2350" dirty="0" smtClean="0">
              <a:latin typeface="Arial"/>
              <a:cs typeface="Arial"/>
            </a:endParaRPr>
          </a:p>
          <a:p>
            <a:pPr marL="488950" lvl="1" indent="-201930">
              <a:lnSpc>
                <a:spcPct val="100000"/>
              </a:lnSpc>
              <a:buClr>
                <a:srgbClr val="689D9B"/>
              </a:buClr>
              <a:buSzPct val="80851"/>
              <a:buFont typeface="MS UI Gothic"/>
              <a:buChar char="✓"/>
              <a:tabLst>
                <a:tab pos="489584" algn="l"/>
                <a:tab pos="4947920" algn="l"/>
                <a:tab pos="6456045" algn="l"/>
              </a:tabLst>
            </a:pPr>
            <a:endParaRPr lang="en-US" sz="2350" spc="-10" dirty="0" smtClean="0">
              <a:latin typeface="Arial"/>
              <a:cs typeface="Arial"/>
            </a:endParaRPr>
          </a:p>
          <a:p>
            <a:pPr marL="629920" lvl="1" indent="-342900">
              <a:lnSpc>
                <a:spcPct val="100000"/>
              </a:lnSpc>
              <a:buClr>
                <a:srgbClr val="689D9B"/>
              </a:buClr>
              <a:buSzPct val="80851"/>
              <a:buFont typeface="Arial" pitchFamily="34" charset="0"/>
              <a:buChar char="•"/>
              <a:tabLst>
                <a:tab pos="489584" algn="l"/>
                <a:tab pos="4947920" algn="l"/>
                <a:tab pos="6456045" algn="l"/>
              </a:tabLst>
            </a:pPr>
            <a:r>
              <a:rPr lang="en-US" sz="2350" spc="-10" dirty="0" smtClean="0">
                <a:latin typeface="Arial"/>
                <a:cs typeface="Arial"/>
              </a:rPr>
              <a:t>  </a:t>
            </a:r>
            <a:r>
              <a:rPr lang="en-US" sz="2350" spc="-10" dirty="0" err="1" smtClean="0">
                <a:latin typeface="Arial"/>
                <a:cs typeface="Arial"/>
              </a:rPr>
              <a:t>Khi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hiện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một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cá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nhân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thử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kết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hợp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mới</a:t>
            </a:r>
            <a:endParaRPr lang="en-US" sz="2350" spc="-10" dirty="0" smtClean="0">
              <a:latin typeface="Arial"/>
              <a:cs typeface="Arial"/>
            </a:endParaRPr>
          </a:p>
          <a:p>
            <a:pPr marL="287020" lvl="1">
              <a:lnSpc>
                <a:spcPct val="100000"/>
              </a:lnSpc>
              <a:buClr>
                <a:srgbClr val="689D9B"/>
              </a:buClr>
              <a:buSzPct val="80851"/>
              <a:tabLst>
                <a:tab pos="489584" algn="l"/>
                <a:tab pos="4947920" algn="l"/>
                <a:tab pos="6456045" algn="l"/>
              </a:tabLst>
            </a:pPr>
            <a:endParaRPr lang="en-US" sz="2350" dirty="0">
              <a:latin typeface="Arial"/>
              <a:cs typeface="Arial"/>
            </a:endParaRPr>
          </a:p>
          <a:p>
            <a:pPr marL="629920" lvl="1" indent="-342900">
              <a:lnSpc>
                <a:spcPct val="100000"/>
              </a:lnSpc>
              <a:buClr>
                <a:srgbClr val="689D9B"/>
              </a:buClr>
              <a:buSzPct val="80851"/>
              <a:buFont typeface="Arial" pitchFamily="34" charset="0"/>
              <a:buChar char="•"/>
              <a:tabLst>
                <a:tab pos="489584" algn="l"/>
                <a:tab pos="4947920" algn="l"/>
                <a:tab pos="6456045" algn="l"/>
              </a:tabLst>
            </a:pPr>
            <a:r>
              <a:rPr lang="en-US" sz="2350" spc="-15" dirty="0" err="1" smtClean="0">
                <a:latin typeface="Arial"/>
                <a:cs typeface="Arial"/>
              </a:rPr>
              <a:t>Dựa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vào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sự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kết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hợp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trong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khả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năng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của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họ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và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những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thách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thức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của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môi</a:t>
            </a:r>
            <a:r>
              <a:rPr lang="en-US" sz="2350" spc="-15" dirty="0" smtClean="0">
                <a:latin typeface="Arial"/>
                <a:cs typeface="Arial"/>
              </a:rPr>
              <a:t> </a:t>
            </a:r>
            <a:r>
              <a:rPr lang="en-US" sz="2350" spc="-15" dirty="0" err="1" smtClean="0">
                <a:latin typeface="Arial"/>
                <a:cs typeface="Arial"/>
              </a:rPr>
              <a:t>trường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23797" y="2405443"/>
            <a:ext cx="9544685" cy="18549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38480" indent="-342900">
              <a:lnSpc>
                <a:spcPct val="100000"/>
              </a:lnSpc>
              <a:buFont typeface="Wingdings" pitchFamily="2" charset="2"/>
              <a:buChar char="ü"/>
              <a:tabLst>
                <a:tab pos="6415405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>
                <a:latin typeface="Arial"/>
                <a:cs typeface="Arial"/>
              </a:rPr>
              <a:t>t</a:t>
            </a:r>
            <a:r>
              <a:rPr lang="en-US" sz="2350" spc="-10" dirty="0" err="1" smtClean="0">
                <a:latin typeface="Arial"/>
                <a:cs typeface="Arial"/>
              </a:rPr>
              <a:t>hay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đổi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trải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nghiệm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quan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trọng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và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sự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có</a:t>
            </a:r>
            <a:r>
              <a:rPr lang="en-US" sz="2350" spc="-10" dirty="0" smtClean="0">
                <a:latin typeface="Arial"/>
                <a:cs typeface="Arial"/>
              </a:rPr>
              <a:t> ý </a:t>
            </a:r>
            <a:r>
              <a:rPr lang="en-US" sz="2350" spc="-10" dirty="0" err="1" smtClean="0">
                <a:latin typeface="Arial"/>
                <a:cs typeface="Arial"/>
              </a:rPr>
              <a:t>nghĩa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của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một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thúc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đẩy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xa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hơn</a:t>
            </a:r>
            <a:endParaRPr lang="en-US" sz="3050" dirty="0">
              <a:latin typeface="Times New Roman"/>
              <a:cs typeface="Times New Roman"/>
            </a:endParaRPr>
          </a:p>
          <a:p>
            <a:pPr marL="195580">
              <a:lnSpc>
                <a:spcPct val="100000"/>
              </a:lnSpc>
              <a:tabLst>
                <a:tab pos="6415405" algn="l"/>
              </a:tabLst>
            </a:pPr>
            <a:endParaRPr sz="2550" dirty="0" smtClean="0">
              <a:latin typeface="Times New Roman"/>
              <a:cs typeface="Times New Roman"/>
            </a:endParaRPr>
          </a:p>
          <a:p>
            <a:pPr marL="538480" indent="-342900">
              <a:lnSpc>
                <a:spcPct val="100000"/>
              </a:lnSpc>
              <a:spcBef>
                <a:spcPts val="5"/>
              </a:spcBef>
              <a:buFont typeface="Wingdings" pitchFamily="2" charset="2"/>
              <a:buChar char="ü"/>
              <a:tabLst>
                <a:tab pos="2853690" algn="l"/>
              </a:tabLst>
            </a:pPr>
            <a:r>
              <a:rPr lang="en-US" sz="2350" spc="-10" dirty="0" err="1">
                <a:latin typeface="Arial"/>
                <a:cs typeface="Arial"/>
              </a:rPr>
              <a:t>C</a:t>
            </a:r>
            <a:r>
              <a:rPr lang="en-US" sz="2350" spc="-10" dirty="0" err="1" smtClean="0">
                <a:latin typeface="Arial"/>
                <a:cs typeface="Arial"/>
              </a:rPr>
              <a:t>hiến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lược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hiện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có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hiệu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quả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được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lựa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chọn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mỗi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tình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huống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dựa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trên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kinh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nghiệm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thực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hiện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động</a:t>
            </a: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4919471"/>
            <a:ext cx="12188952" cy="19385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96111" y="2322576"/>
            <a:ext cx="1078992" cy="1088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10411" y="2436876"/>
            <a:ext cx="859790" cy="868680"/>
          </a:xfrm>
          <a:custGeom>
            <a:avLst/>
            <a:gdLst/>
            <a:ahLst/>
            <a:cxnLst/>
            <a:rect l="l" t="t" r="r" b="b"/>
            <a:pathLst>
              <a:path w="859789" h="868679">
                <a:moveTo>
                  <a:pt x="0" y="434339"/>
                </a:moveTo>
                <a:lnTo>
                  <a:pt x="2521" y="387009"/>
                </a:lnTo>
                <a:lnTo>
                  <a:pt x="9912" y="341156"/>
                </a:lnTo>
                <a:lnTo>
                  <a:pt x="21910" y="297045"/>
                </a:lnTo>
                <a:lnTo>
                  <a:pt x="38252" y="254941"/>
                </a:lnTo>
                <a:lnTo>
                  <a:pt x="58676" y="215109"/>
                </a:lnTo>
                <a:lnTo>
                  <a:pt x="82921" y="177814"/>
                </a:lnTo>
                <a:lnTo>
                  <a:pt x="110724" y="143320"/>
                </a:lnTo>
                <a:lnTo>
                  <a:pt x="141822" y="111892"/>
                </a:lnTo>
                <a:lnTo>
                  <a:pt x="175954" y="83795"/>
                </a:lnTo>
                <a:lnTo>
                  <a:pt x="212857" y="59294"/>
                </a:lnTo>
                <a:lnTo>
                  <a:pt x="252270" y="38654"/>
                </a:lnTo>
                <a:lnTo>
                  <a:pt x="293929" y="22140"/>
                </a:lnTo>
                <a:lnTo>
                  <a:pt x="337573" y="10016"/>
                </a:lnTo>
                <a:lnTo>
                  <a:pt x="382940" y="2548"/>
                </a:lnTo>
                <a:lnTo>
                  <a:pt x="429768" y="0"/>
                </a:lnTo>
                <a:lnTo>
                  <a:pt x="476597" y="2548"/>
                </a:lnTo>
                <a:lnTo>
                  <a:pt x="521965" y="10016"/>
                </a:lnTo>
                <a:lnTo>
                  <a:pt x="565611" y="22140"/>
                </a:lnTo>
                <a:lnTo>
                  <a:pt x="607271" y="38654"/>
                </a:lnTo>
                <a:lnTo>
                  <a:pt x="646684" y="59294"/>
                </a:lnTo>
                <a:lnTo>
                  <a:pt x="683587" y="83795"/>
                </a:lnTo>
                <a:lnTo>
                  <a:pt x="717718" y="111892"/>
                </a:lnTo>
                <a:lnTo>
                  <a:pt x="748816" y="143320"/>
                </a:lnTo>
                <a:lnTo>
                  <a:pt x="776618" y="177814"/>
                </a:lnTo>
                <a:lnTo>
                  <a:pt x="800862" y="215109"/>
                </a:lnTo>
                <a:lnTo>
                  <a:pt x="821285" y="254941"/>
                </a:lnTo>
                <a:lnTo>
                  <a:pt x="837626" y="297045"/>
                </a:lnTo>
                <a:lnTo>
                  <a:pt x="849623" y="341156"/>
                </a:lnTo>
                <a:lnTo>
                  <a:pt x="857014" y="387009"/>
                </a:lnTo>
                <a:lnTo>
                  <a:pt x="859536" y="434339"/>
                </a:lnTo>
                <a:lnTo>
                  <a:pt x="857014" y="481670"/>
                </a:lnTo>
                <a:lnTo>
                  <a:pt x="849623" y="527523"/>
                </a:lnTo>
                <a:lnTo>
                  <a:pt x="837626" y="571634"/>
                </a:lnTo>
                <a:lnTo>
                  <a:pt x="821285" y="613738"/>
                </a:lnTo>
                <a:lnTo>
                  <a:pt x="800862" y="653570"/>
                </a:lnTo>
                <a:lnTo>
                  <a:pt x="776618" y="690865"/>
                </a:lnTo>
                <a:lnTo>
                  <a:pt x="748816" y="725359"/>
                </a:lnTo>
                <a:lnTo>
                  <a:pt x="717718" y="756787"/>
                </a:lnTo>
                <a:lnTo>
                  <a:pt x="683587" y="784884"/>
                </a:lnTo>
                <a:lnTo>
                  <a:pt x="646684" y="809385"/>
                </a:lnTo>
                <a:lnTo>
                  <a:pt x="607271" y="830025"/>
                </a:lnTo>
                <a:lnTo>
                  <a:pt x="565611" y="846539"/>
                </a:lnTo>
                <a:lnTo>
                  <a:pt x="521965" y="858663"/>
                </a:lnTo>
                <a:lnTo>
                  <a:pt x="476597" y="866131"/>
                </a:lnTo>
                <a:lnTo>
                  <a:pt x="429768" y="868679"/>
                </a:lnTo>
                <a:lnTo>
                  <a:pt x="382940" y="866131"/>
                </a:lnTo>
                <a:lnTo>
                  <a:pt x="337573" y="858663"/>
                </a:lnTo>
                <a:lnTo>
                  <a:pt x="293929" y="846539"/>
                </a:lnTo>
                <a:lnTo>
                  <a:pt x="252270" y="830025"/>
                </a:lnTo>
                <a:lnTo>
                  <a:pt x="212857" y="809385"/>
                </a:lnTo>
                <a:lnTo>
                  <a:pt x="175954" y="784884"/>
                </a:lnTo>
                <a:lnTo>
                  <a:pt x="141822" y="756787"/>
                </a:lnTo>
                <a:lnTo>
                  <a:pt x="110724" y="725359"/>
                </a:lnTo>
                <a:lnTo>
                  <a:pt x="82921" y="690865"/>
                </a:lnTo>
                <a:lnTo>
                  <a:pt x="58676" y="653570"/>
                </a:lnTo>
                <a:lnTo>
                  <a:pt x="38252" y="613738"/>
                </a:lnTo>
                <a:lnTo>
                  <a:pt x="21910" y="571634"/>
                </a:lnTo>
                <a:lnTo>
                  <a:pt x="9912" y="527523"/>
                </a:lnTo>
                <a:lnTo>
                  <a:pt x="2521" y="481670"/>
                </a:lnTo>
                <a:lnTo>
                  <a:pt x="0" y="434339"/>
                </a:lnTo>
                <a:close/>
              </a:path>
            </a:pathLst>
          </a:custGeom>
          <a:ln w="2743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438400" y="2137910"/>
            <a:ext cx="82643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Quá</a:t>
            </a:r>
            <a:r>
              <a:rPr lang="en-US" sz="54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5400" b="1" dirty="0" err="1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trình</a:t>
            </a:r>
            <a:r>
              <a:rPr lang="en-US" sz="54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5400" b="1" dirty="0" err="1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thực</a:t>
            </a:r>
            <a:r>
              <a:rPr lang="en-US" sz="54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5400" b="1" dirty="0" err="1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hiện</a:t>
            </a:r>
            <a:r>
              <a:rPr lang="en-US" sz="54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</a:p>
          <a:p>
            <a:r>
              <a:rPr lang="en-US" sz="5400" b="1" dirty="0" err="1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hoạt</a:t>
            </a:r>
            <a:r>
              <a:rPr lang="en-US" sz="54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5400" b="1" dirty="0" err="1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động</a:t>
            </a:r>
            <a:r>
              <a:rPr lang="en-US" sz="54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5400" b="1" dirty="0" err="1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trị</a:t>
            </a:r>
            <a:r>
              <a:rPr lang="en-US" sz="5400" b="1" dirty="0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5400" b="1" dirty="0" err="1" smtClean="0">
                <a:ln w="17780" cmpd="sng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</a:rPr>
              <a:t>liệu</a:t>
            </a:r>
            <a:endParaRPr lang="en-US" sz="5400" b="1" dirty="0">
              <a:ln w="17780" cmpd="sng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49222" y="2378011"/>
            <a:ext cx="9716135" cy="356315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95580" indent="-182880">
              <a:lnSpc>
                <a:spcPct val="100000"/>
              </a:lnSpc>
              <a:spcBef>
                <a:spcPts val="12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50" dirty="0" err="1" smtClean="0">
                <a:latin typeface="Arial"/>
                <a:cs typeface="Arial"/>
              </a:rPr>
              <a:t>Đánh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giá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sự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thực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hiện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hoạt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động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của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khách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hàng</a:t>
            </a:r>
            <a:r>
              <a:rPr lang="en-US" sz="2350" spc="-50" dirty="0" smtClean="0">
                <a:latin typeface="Arial"/>
                <a:cs typeface="Arial"/>
              </a:rPr>
              <a:t> ở </a:t>
            </a:r>
            <a:r>
              <a:rPr lang="en-US" sz="2350" spc="-50" dirty="0" err="1" smtClean="0">
                <a:latin typeface="Arial"/>
                <a:cs typeface="Arial"/>
              </a:rPr>
              <a:t>những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lĩnh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vực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phát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triển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quan</a:t>
            </a:r>
            <a:r>
              <a:rPr lang="en-US" sz="2350" spc="-50" dirty="0" smtClean="0">
                <a:latin typeface="Arial"/>
                <a:cs typeface="Arial"/>
              </a:rPr>
              <a:t> </a:t>
            </a:r>
            <a:r>
              <a:rPr lang="en-US" sz="2350" spc="-50" dirty="0" err="1" smtClean="0">
                <a:latin typeface="Arial"/>
                <a:cs typeface="Arial"/>
              </a:rPr>
              <a:t>trọng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689D9B"/>
              </a:buClr>
              <a:buFont typeface="MS UI Gothic"/>
              <a:buChar char="▪"/>
            </a:pPr>
            <a:endParaRPr sz="335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Xem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xét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môi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trường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nhà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cửa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và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trường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học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của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khách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hàng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và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xác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định</a:t>
            </a:r>
            <a:r>
              <a:rPr lang="en-US" sz="2350" spc="-25" dirty="0" smtClean="0">
                <a:latin typeface="Arial"/>
                <a:cs typeface="Arial"/>
              </a:rPr>
              <a:t>  </a:t>
            </a:r>
            <a:r>
              <a:rPr lang="en-US" sz="2350" spc="-25" dirty="0" err="1" smtClean="0">
                <a:latin typeface="Arial"/>
                <a:cs typeface="Arial"/>
              </a:rPr>
              <a:t>cách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nào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điều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chỉnh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nó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để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đẩy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mạnh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sự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phát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triển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tốt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hơn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95580" indent="-182880">
              <a:lnSpc>
                <a:spcPct val="100000"/>
              </a:lnSpc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</a:tabLst>
            </a:pPr>
            <a:r>
              <a:rPr lang="en-US" sz="2350" spc="-10" dirty="0" err="1" smtClean="0">
                <a:latin typeface="Arial"/>
                <a:cs typeface="Arial"/>
              </a:rPr>
              <a:t>Phát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triển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một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kế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hoạch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điều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trị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kết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hợp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với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nhân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viên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sức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khỏe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khác</a:t>
            </a:r>
            <a:r>
              <a:rPr lang="en-US" sz="2350" spc="-10" dirty="0" smtClean="0">
                <a:latin typeface="Arial"/>
                <a:cs typeface="Arial"/>
              </a:rPr>
              <a:t>, </a:t>
            </a:r>
            <a:r>
              <a:rPr lang="en-US" sz="2350" spc="-10" dirty="0" err="1" smtClean="0">
                <a:latin typeface="Arial"/>
                <a:cs typeface="Arial"/>
              </a:rPr>
              <a:t>những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người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điều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trị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cho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khách</a:t>
            </a:r>
            <a:r>
              <a:rPr lang="en-US" sz="2350" spc="-10" dirty="0" smtClean="0">
                <a:latin typeface="Arial"/>
                <a:cs typeface="Arial"/>
              </a:rPr>
              <a:t> </a:t>
            </a:r>
            <a:r>
              <a:rPr lang="en-US" sz="2350" spc="-10" dirty="0" err="1" smtClean="0">
                <a:latin typeface="Arial"/>
                <a:cs typeface="Arial"/>
              </a:rPr>
              <a:t>hàng</a:t>
            </a:r>
            <a:endParaRPr sz="23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1295400"/>
            <a:ext cx="579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Các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bước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của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quá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trình</a:t>
            </a:r>
            <a:r>
              <a:rPr lang="en-US" sz="3600" b="1" dirty="0" smtClean="0"/>
              <a:t> OT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28707" y="1219200"/>
            <a:ext cx="10368915" cy="378629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55600" marR="803910" indent="-342900">
              <a:lnSpc>
                <a:spcPct val="150000"/>
              </a:lnSpc>
              <a:spcBef>
                <a:spcPts val="1230"/>
              </a:spcBef>
              <a:buClr>
                <a:srgbClr val="689D9B"/>
              </a:buClr>
              <a:buSzPct val="85106"/>
              <a:buFont typeface="Arial" pitchFamily="34" charset="0"/>
              <a:buChar char="•"/>
              <a:tabLst>
                <a:tab pos="195580" algn="l"/>
              </a:tabLst>
            </a:pPr>
            <a:r>
              <a:rPr lang="vi-VN" sz="2350" spc="-5" dirty="0">
                <a:cs typeface="Arial"/>
              </a:rPr>
              <a:t>Sự phát triển tương ứng với tuổi của thói quen </a:t>
            </a:r>
            <a:r>
              <a:rPr lang="en-US" sz="2350" spc="-5" dirty="0" err="1" smtClean="0">
                <a:latin typeface="Arial (Body)"/>
                <a:cs typeface="Arial"/>
              </a:rPr>
              <a:t>tự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en-US" sz="2350" spc="-5" dirty="0" err="1" smtClean="0">
                <a:latin typeface="Arial (Body)"/>
                <a:cs typeface="Arial"/>
              </a:rPr>
              <a:t>chăm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en-US" sz="2350" spc="-5" dirty="0" err="1" smtClean="0">
                <a:latin typeface="Arial (Body)"/>
                <a:cs typeface="Arial"/>
              </a:rPr>
              <a:t>sóc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en-US" sz="2350" spc="-5" dirty="0" err="1" smtClean="0">
                <a:latin typeface="Arial (Body)"/>
                <a:cs typeface="Arial"/>
              </a:rPr>
              <a:t>bản</a:t>
            </a:r>
            <a:r>
              <a:rPr lang="en-US" sz="2350" spc="-5" dirty="0" smtClean="0">
                <a:latin typeface="Arial (Body)"/>
                <a:cs typeface="Arial"/>
              </a:rPr>
              <a:t> </a:t>
            </a:r>
            <a:r>
              <a:rPr lang="en-US" sz="2350" spc="-5" dirty="0" err="1" smtClean="0">
                <a:latin typeface="Arial (Body)"/>
                <a:cs typeface="Arial"/>
              </a:rPr>
              <a:t>thân</a:t>
            </a:r>
            <a:r>
              <a:rPr lang="vi-VN" sz="2350" spc="-5" dirty="0" smtClean="0">
                <a:cs typeface="Arial"/>
              </a:rPr>
              <a:t>, </a:t>
            </a:r>
            <a:r>
              <a:rPr lang="vi-VN" sz="2350" spc="-5" dirty="0">
                <a:cs typeface="Arial"/>
              </a:rPr>
              <a:t>các kỹ năng chơi, hoạt động </a:t>
            </a:r>
            <a:r>
              <a:rPr lang="en-US" sz="2350" spc="-5" dirty="0" err="1" smtClean="0">
                <a:cs typeface="Arial"/>
              </a:rPr>
              <a:t>giải</a:t>
            </a:r>
            <a:r>
              <a:rPr lang="en-US" sz="2350" spc="-5" dirty="0" smtClean="0">
                <a:cs typeface="Arial"/>
              </a:rPr>
              <a:t> </a:t>
            </a:r>
            <a:r>
              <a:rPr lang="en-US" sz="2350" spc="-5" dirty="0" err="1" smtClean="0">
                <a:cs typeface="Arial"/>
              </a:rPr>
              <a:t>trí</a:t>
            </a:r>
            <a:r>
              <a:rPr lang="vi-VN" sz="2350" spc="-5" dirty="0" smtClean="0">
                <a:cs typeface="Arial"/>
              </a:rPr>
              <a:t> </a:t>
            </a:r>
            <a:r>
              <a:rPr lang="vi-VN" sz="2350" spc="-5" dirty="0">
                <a:cs typeface="Arial"/>
              </a:rPr>
              <a:t>và các kỹ năng xã hội</a:t>
            </a:r>
            <a:endParaRPr lang="vi-VN" sz="2350" dirty="0">
              <a:cs typeface="Arial"/>
            </a:endParaRPr>
          </a:p>
          <a:p>
            <a:pPr marL="355600" marR="803910" indent="-342900">
              <a:lnSpc>
                <a:spcPct val="150000"/>
              </a:lnSpc>
              <a:spcBef>
                <a:spcPts val="1230"/>
              </a:spcBef>
              <a:buClr>
                <a:srgbClr val="689D9B"/>
              </a:buClr>
              <a:buSzPct val="85106"/>
              <a:buFont typeface="Arial" pitchFamily="34" charset="0"/>
              <a:buChar char="•"/>
              <a:tabLst>
                <a:tab pos="195580" algn="l"/>
              </a:tabLst>
            </a:pPr>
            <a:r>
              <a:rPr lang="en-US" sz="2350" spc="-25" dirty="0" err="1" smtClean="0">
                <a:latin typeface="Arial"/>
                <a:cs typeface="Arial"/>
              </a:rPr>
              <a:t>Đưa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ra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lời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khuyên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về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dụng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cụ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trợ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giúp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thích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nghi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để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tạo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thuận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cho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sự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phát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triển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phù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hợp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với</a:t>
            </a:r>
            <a:r>
              <a:rPr lang="en-US" sz="2350" spc="-25" dirty="0" smtClean="0">
                <a:latin typeface="Arial"/>
                <a:cs typeface="Arial"/>
              </a:rPr>
              <a:t> </a:t>
            </a:r>
            <a:r>
              <a:rPr lang="en-US" sz="2350" spc="-25" dirty="0" err="1" smtClean="0">
                <a:latin typeface="Arial"/>
                <a:cs typeface="Arial"/>
              </a:rPr>
              <a:t>tuổi</a:t>
            </a:r>
            <a:endParaRPr sz="355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5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Arial" pitchFamily="34" charset="0"/>
              <a:buChar char="•"/>
              <a:tabLst>
                <a:tab pos="195580" algn="l"/>
                <a:tab pos="1284605" algn="l"/>
              </a:tabLst>
            </a:pPr>
            <a:r>
              <a:rPr lang="en-US" sz="2350" spc="-45" dirty="0" err="1" smtClean="0">
                <a:latin typeface="Arial"/>
                <a:cs typeface="Arial"/>
              </a:rPr>
              <a:t>Xem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lại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sự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thực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hiện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hoạt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động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của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khách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hàng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để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đánh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giá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xem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họ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đã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đạt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được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mục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tiêu</a:t>
            </a:r>
            <a:r>
              <a:rPr lang="en-US" sz="2350" spc="-45" dirty="0" smtClean="0">
                <a:latin typeface="Arial"/>
                <a:cs typeface="Arial"/>
              </a:rPr>
              <a:t> </a:t>
            </a:r>
            <a:r>
              <a:rPr lang="en-US" sz="2350" spc="-45" dirty="0" err="1" smtClean="0">
                <a:latin typeface="Arial"/>
                <a:cs typeface="Arial"/>
              </a:rPr>
              <a:t>chưa</a:t>
            </a:r>
            <a:endParaRPr lang="en-US" sz="2350" spc="-45" dirty="0" smtClean="0">
              <a:latin typeface="Arial"/>
              <a:cs typeface="Arial"/>
            </a:endParaRPr>
          </a:p>
          <a:p>
            <a:pPr marL="195580" indent="-182880">
              <a:lnSpc>
                <a:spcPct val="100000"/>
              </a:lnSpc>
              <a:spcBef>
                <a:spcPts val="5"/>
              </a:spcBef>
              <a:buClr>
                <a:srgbClr val="689D9B"/>
              </a:buClr>
              <a:buSzPct val="85106"/>
              <a:buFont typeface="MS UI Gothic"/>
              <a:buChar char="▪"/>
              <a:tabLst>
                <a:tab pos="195580" algn="l"/>
                <a:tab pos="1284605" algn="l"/>
              </a:tabLst>
            </a:pPr>
            <a:endParaRPr sz="235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8951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02568" y="6227064"/>
            <a:ext cx="457200" cy="457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434571" y="6259067"/>
            <a:ext cx="393700" cy="402590"/>
          </a:xfrm>
          <a:custGeom>
            <a:avLst/>
            <a:gdLst/>
            <a:ahLst/>
            <a:cxnLst/>
            <a:rect l="l" t="t" r="r" b="b"/>
            <a:pathLst>
              <a:path w="393700" h="402590">
                <a:moveTo>
                  <a:pt x="0" y="201167"/>
                </a:moveTo>
                <a:lnTo>
                  <a:pt x="5191" y="155042"/>
                </a:lnTo>
                <a:lnTo>
                  <a:pt x="19980" y="112700"/>
                </a:lnTo>
                <a:lnTo>
                  <a:pt x="43187" y="75348"/>
                </a:lnTo>
                <a:lnTo>
                  <a:pt x="73631" y="44195"/>
                </a:lnTo>
                <a:lnTo>
                  <a:pt x="110134" y="20447"/>
                </a:lnTo>
                <a:lnTo>
                  <a:pt x="151515" y="5313"/>
                </a:lnTo>
                <a:lnTo>
                  <a:pt x="196596" y="0"/>
                </a:lnTo>
                <a:lnTo>
                  <a:pt x="241676" y="5313"/>
                </a:lnTo>
                <a:lnTo>
                  <a:pt x="283057" y="20447"/>
                </a:lnTo>
                <a:lnTo>
                  <a:pt x="319560" y="44195"/>
                </a:lnTo>
                <a:lnTo>
                  <a:pt x="350004" y="75348"/>
                </a:lnTo>
                <a:lnTo>
                  <a:pt x="373211" y="112700"/>
                </a:lnTo>
                <a:lnTo>
                  <a:pt x="388000" y="155042"/>
                </a:lnTo>
                <a:lnTo>
                  <a:pt x="393192" y="201167"/>
                </a:lnTo>
                <a:lnTo>
                  <a:pt x="388000" y="247293"/>
                </a:lnTo>
                <a:lnTo>
                  <a:pt x="373211" y="289635"/>
                </a:lnTo>
                <a:lnTo>
                  <a:pt x="350004" y="326987"/>
                </a:lnTo>
                <a:lnTo>
                  <a:pt x="319560" y="358140"/>
                </a:lnTo>
                <a:lnTo>
                  <a:pt x="283057" y="381888"/>
                </a:lnTo>
                <a:lnTo>
                  <a:pt x="241676" y="397022"/>
                </a:lnTo>
                <a:lnTo>
                  <a:pt x="196596" y="402335"/>
                </a:lnTo>
                <a:lnTo>
                  <a:pt x="151515" y="397022"/>
                </a:lnTo>
                <a:lnTo>
                  <a:pt x="110134" y="381888"/>
                </a:lnTo>
                <a:lnTo>
                  <a:pt x="73631" y="358140"/>
                </a:lnTo>
                <a:lnTo>
                  <a:pt x="43187" y="326987"/>
                </a:lnTo>
                <a:lnTo>
                  <a:pt x="19980" y="289635"/>
                </a:lnTo>
                <a:lnTo>
                  <a:pt x="5191" y="247293"/>
                </a:lnTo>
                <a:lnTo>
                  <a:pt x="0" y="201167"/>
                </a:lnTo>
                <a:close/>
              </a:path>
            </a:pathLst>
          </a:custGeom>
          <a:ln w="915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745</TotalTime>
  <Words>3690</Words>
  <Application>Microsoft Office PowerPoint</Application>
  <PresentationFormat>Widescreen</PresentationFormat>
  <Paragraphs>403</Paragraphs>
  <Slides>99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6" baseType="lpstr">
      <vt:lpstr>MS UI Gothic</vt:lpstr>
      <vt:lpstr>Arial</vt:lpstr>
      <vt:lpstr>Arial (Body)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11-13 tuổi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and occupations</dc:title>
  <dc:creator>Admin</dc:creator>
  <cp:lastModifiedBy>BichHanh Tran</cp:lastModifiedBy>
  <cp:revision>96</cp:revision>
  <dcterms:created xsi:type="dcterms:W3CDTF">2017-10-19T06:55:35Z</dcterms:created>
  <dcterms:modified xsi:type="dcterms:W3CDTF">2017-10-29T15:45:45Z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2017-10-04T00:00:00Z</vt:filetime>
  </property>
  <property fmtid="{D5CDD505-2E9C-101B-9397-08002B2CF9AE}" pid="3" name="LastSaved">
    <vt:filetime>2017-10-19T00:00:00Z</vt:filetime>
  </property>
</Properties>
</file>